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69" r:id="rId2"/>
    <p:sldId id="270" r:id="rId3"/>
    <p:sldId id="273" r:id="rId4"/>
    <p:sldId id="275" r:id="rId5"/>
    <p:sldId id="294" r:id="rId6"/>
    <p:sldId id="295" r:id="rId7"/>
    <p:sldId id="276" r:id="rId8"/>
    <p:sldId id="278" r:id="rId9"/>
    <p:sldId id="279" r:id="rId10"/>
    <p:sldId id="282" r:id="rId11"/>
    <p:sldId id="287" r:id="rId12"/>
    <p:sldId id="288" r:id="rId13"/>
    <p:sldId id="289" r:id="rId14"/>
    <p:sldId id="286" r:id="rId15"/>
    <p:sldId id="290" r:id="rId16"/>
    <p:sldId id="291" r:id="rId17"/>
    <p:sldId id="293" r:id="rId18"/>
    <p:sldId id="297" r:id="rId19"/>
    <p:sldId id="296" r:id="rId20"/>
    <p:sldId id="298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55" userDrawn="1">
          <p15:clr>
            <a:srgbClr val="A4A3A4"/>
          </p15:clr>
        </p15:guide>
        <p15:guide id="10" pos="6923" userDrawn="1">
          <p15:clr>
            <a:srgbClr val="A4A3A4"/>
          </p15:clr>
        </p15:guide>
        <p15:guide id="12" pos="7241" userDrawn="1">
          <p15:clr>
            <a:srgbClr val="A4A3A4"/>
          </p15:clr>
        </p15:guide>
        <p15:guide id="14" pos="4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7185" autoAdjust="0"/>
  </p:normalViewPr>
  <p:slideViewPr>
    <p:cSldViewPr>
      <p:cViewPr varScale="1">
        <p:scale>
          <a:sx n="160" d="100"/>
          <a:sy n="160" d="100"/>
        </p:scale>
        <p:origin x="112" y="176"/>
      </p:cViewPr>
      <p:guideLst>
        <p:guide orient="horz" pos="2160"/>
        <p:guide orient="horz" pos="1008"/>
        <p:guide orient="horz" pos="1152"/>
        <p:guide orient="horz" pos="3884"/>
        <p:guide orient="horz" pos="3072"/>
        <p:guide orient="horz" pos="432"/>
        <p:guide orient="horz" pos="3648"/>
        <p:guide pos="3839"/>
        <p:guide pos="755"/>
        <p:guide pos="6923"/>
        <p:guide pos="7241"/>
        <p:guide pos="4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2022-01-30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2022-01-30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Zdravstvuite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zovut</a:t>
            </a:r>
            <a:r>
              <a:rPr lang="en-US" baseline="0" dirty="0" smtClean="0"/>
              <a:t> Cheremisov Stanislav.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inzhener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specialnosti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samoleto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vertoleto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stroenie</a:t>
            </a:r>
            <a:r>
              <a:rPr lang="en-US" baseline="0" dirty="0" smtClean="0"/>
              <a:t>,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dannye</a:t>
            </a:r>
            <a:r>
              <a:rPr lang="en-US" baseline="0" dirty="0" smtClean="0"/>
              <a:t> moment </a:t>
            </a:r>
            <a:r>
              <a:rPr lang="en-US" baseline="0" dirty="0" err="1" smtClean="0"/>
              <a:t>rabotayu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komande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vychislitelnoi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gidro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otdela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perspektivnyh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razrabotok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yaponskoi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korporacii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Nabtesco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diplomnogo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zvuchit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</a:t>
            </a:r>
            <a:r>
              <a:rPr lang="en-US" baseline="0" dirty="0" smtClean="0"/>
              <a:t> </a:t>
            </a:r>
            <a:r>
              <a:rPr lang="ru-RU" baseline="0" dirty="0" smtClean="0"/>
              <a:t>Исследование применимости метода </a:t>
            </a:r>
            <a:r>
              <a:rPr lang="en-US" baseline="0" dirty="0" err="1" smtClean="0"/>
              <a:t>Glubokih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konvalyucionnyh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neironnyh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setei</a:t>
            </a:r>
            <a:r>
              <a:rPr lang="ru-RU" baseline="0" dirty="0" smtClean="0"/>
              <a:t> для сокращения рутинной работы инженера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gidro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dinamicheskim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rasschetam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strike="sngStrike" baseline="0" dirty="0" smtClean="0"/>
              <a:t>(</a:t>
            </a:r>
            <a:r>
              <a:rPr lang="en-US" strike="sngStrike" baseline="0" dirty="0" err="1" smtClean="0"/>
              <a:t>Pered</a:t>
            </a:r>
            <a:r>
              <a:rPr lang="en-US" strike="sngStrike" baseline="0" dirty="0" smtClean="0"/>
              <a:t> tem </a:t>
            </a:r>
            <a:r>
              <a:rPr lang="en-US" strike="sngStrike" baseline="0" dirty="0" err="1" smtClean="0"/>
              <a:t>kak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nachat</a:t>
            </a:r>
            <a:r>
              <a:rPr lang="en-US" strike="sngStrike" baseline="0" dirty="0" smtClean="0"/>
              <a:t>, </a:t>
            </a:r>
            <a:r>
              <a:rPr lang="en-US" strike="sngStrike" baseline="0" dirty="0" err="1" smtClean="0"/>
              <a:t>hochu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srazu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izvinitsya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za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angliiskii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yazyk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na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slaidah</a:t>
            </a:r>
            <a:r>
              <a:rPr lang="en-US" strike="sngStrike" baseline="0" dirty="0" smtClean="0"/>
              <a:t>, </a:t>
            </a:r>
            <a:r>
              <a:rPr lang="en-US" strike="sngStrike" baseline="0" dirty="0" err="1" smtClean="0"/>
              <a:t>pered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temi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dlya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kogo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eto</a:t>
            </a:r>
            <a:r>
              <a:rPr lang="en-US" strike="sngStrike" baseline="0" dirty="0" smtClean="0"/>
              <a:t> ne </a:t>
            </a:r>
            <a:r>
              <a:rPr lang="en-US" strike="sngStrike" baseline="0" dirty="0" err="1" smtClean="0"/>
              <a:t>sovsem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komfortno</a:t>
            </a:r>
            <a:r>
              <a:rPr lang="en-US" strike="sngStrike" baseline="0" dirty="0" smtClean="0"/>
              <a:t>. </a:t>
            </a:r>
            <a:r>
              <a:rPr lang="en-US" strike="sngStrike" baseline="0" dirty="0" err="1" smtClean="0"/>
              <a:t>Svyazano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eto</a:t>
            </a:r>
            <a:r>
              <a:rPr lang="en-US" strike="sngStrike" baseline="0" dirty="0" smtClean="0"/>
              <a:t> s tem, </a:t>
            </a:r>
            <a:r>
              <a:rPr lang="en-US" strike="sngStrike" baseline="0" dirty="0" err="1" smtClean="0"/>
              <a:t>chto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mne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tak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zhe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neobhodimo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sdelat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etot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zhe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doklad</a:t>
            </a:r>
            <a:r>
              <a:rPr lang="en-US" strike="sngStrike" baseline="0" dirty="0" smtClean="0"/>
              <a:t> u </a:t>
            </a:r>
            <a:r>
              <a:rPr lang="en-US" strike="sngStrike" baseline="0" dirty="0" err="1" smtClean="0"/>
              <a:t>sebya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na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rabote</a:t>
            </a:r>
            <a:r>
              <a:rPr lang="en-US" strike="sngStrike" baseline="0" dirty="0" smtClean="0"/>
              <a:t>)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98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Raskazhu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nemnogo</a:t>
            </a:r>
            <a:r>
              <a:rPr lang="en-US" baseline="0" dirty="0" smtClean="0"/>
              <a:t> o tom </a:t>
            </a:r>
            <a:r>
              <a:rPr lang="en-US" baseline="0" dirty="0" err="1" smtClean="0"/>
              <a:t>skolko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vremeni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zanimaet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realnyi</a:t>
            </a:r>
            <a:r>
              <a:rPr lang="en-US" baseline="0" dirty="0" smtClean="0"/>
              <a:t> CFD </a:t>
            </a:r>
            <a:r>
              <a:rPr lang="en-US" baseline="0" dirty="0" err="1" smtClean="0"/>
              <a:t>raschet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Dlya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dannoi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raboty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sgeneriroval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okolo</a:t>
            </a:r>
            <a:r>
              <a:rPr lang="en-US" baseline="0" dirty="0" smtClean="0"/>
              <a:t> 2000 </a:t>
            </a:r>
            <a:r>
              <a:rPr lang="en-US" baseline="0" dirty="0" err="1" smtClean="0"/>
              <a:t>variantov</a:t>
            </a:r>
            <a:r>
              <a:rPr lang="en-US" baseline="0" dirty="0" smtClean="0"/>
              <a:t> system </a:t>
            </a:r>
            <a:r>
              <a:rPr lang="en-US" baseline="0" dirty="0" err="1" smtClean="0"/>
              <a:t>raznyh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dlin</a:t>
            </a:r>
            <a:r>
              <a:rPr lang="en-US" baseline="0" dirty="0" smtClean="0"/>
              <a:t> I form.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</a:t>
            </a:r>
            <a:r>
              <a:rPr lang="en-US" baseline="0" dirty="0" err="1" smtClean="0"/>
              <a:t>tolko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podgotovku</a:t>
            </a:r>
            <a:r>
              <a:rPr lang="en-US" baseline="0" dirty="0" smtClean="0"/>
              <a:t> CFD </a:t>
            </a:r>
            <a:r>
              <a:rPr lang="en-US" baseline="0" dirty="0" err="1" smtClean="0"/>
              <a:t>modelei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ushlo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okolo</a:t>
            </a:r>
            <a:r>
              <a:rPr lang="en-US" baseline="0" dirty="0" smtClean="0"/>
              <a:t> 24 </a:t>
            </a:r>
            <a:r>
              <a:rPr lang="en-US" baseline="0" dirty="0" err="1" smtClean="0"/>
              <a:t>chasov</a:t>
            </a:r>
            <a:r>
              <a:rPr lang="en-US" baseline="0" dirty="0" smtClean="0"/>
              <a:t>. A </a:t>
            </a:r>
            <a:r>
              <a:rPr lang="en-US" baseline="0" dirty="0" err="1" smtClean="0"/>
              <a:t>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raschet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zanyal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okolo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</a:t>
            </a:r>
            <a:r>
              <a:rPr lang="en-US" baseline="0" dirty="0" smtClean="0"/>
              <a:t> tom </a:t>
            </a:r>
            <a:r>
              <a:rPr lang="en-US" baseline="0" dirty="0" err="1" smtClean="0"/>
              <a:t>chto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raschet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osuchestvlyalsya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dvuh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mashinah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Nu I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itogu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poluchilos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podgotovit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nabory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obuchayuschih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okolo</a:t>
            </a:r>
            <a:r>
              <a:rPr lang="en-US" baseline="0" dirty="0" smtClean="0"/>
              <a:t> 6000 </a:t>
            </a:r>
            <a:r>
              <a:rPr lang="en-US" baseline="0" dirty="0" err="1" smtClean="0"/>
              <a:t>sektorov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22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Zdes</a:t>
            </a:r>
            <a:r>
              <a:rPr lang="en-US" dirty="0" smtClean="0"/>
              <a:t> </a:t>
            </a:r>
            <a:r>
              <a:rPr lang="en-US" dirty="0" err="1" smtClean="0"/>
              <a:t>hotelos</a:t>
            </a:r>
            <a:r>
              <a:rPr lang="en-US" dirty="0" smtClean="0"/>
              <a:t> by </a:t>
            </a:r>
            <a:r>
              <a:rPr lang="en-US" dirty="0" err="1" smtClean="0"/>
              <a:t>sdelat</a:t>
            </a:r>
            <a:r>
              <a:rPr lang="en-US" dirty="0" smtClean="0"/>
              <a:t> </a:t>
            </a:r>
            <a:r>
              <a:rPr lang="en-US" dirty="0" err="1" smtClean="0"/>
              <a:t>nebolshoe</a:t>
            </a:r>
            <a:r>
              <a:rPr lang="en-US" dirty="0" smtClean="0"/>
              <a:t> </a:t>
            </a:r>
            <a:r>
              <a:rPr lang="en-US" dirty="0" err="1" smtClean="0"/>
              <a:t>liricheskoe</a:t>
            </a:r>
            <a:r>
              <a:rPr lang="en-US" dirty="0" smtClean="0"/>
              <a:t> </a:t>
            </a:r>
            <a:r>
              <a:rPr lang="en-US" dirty="0" err="1" smtClean="0"/>
              <a:t>otstuplenie</a:t>
            </a:r>
            <a:r>
              <a:rPr lang="en-US" dirty="0" smtClean="0"/>
              <a:t>. </a:t>
            </a:r>
            <a:r>
              <a:rPr lang="en-US" dirty="0" err="1" smtClean="0"/>
              <a:t>Dlya</a:t>
            </a:r>
            <a:r>
              <a:rPr lang="en-US" dirty="0" smtClean="0"/>
              <a:t> the </a:t>
            </a:r>
            <a:r>
              <a:rPr lang="en-US" dirty="0" err="1" smtClean="0"/>
              <a:t>kto</a:t>
            </a:r>
            <a:r>
              <a:rPr lang="en-US" dirty="0" smtClean="0"/>
              <a:t> </a:t>
            </a:r>
            <a:r>
              <a:rPr lang="en-US" dirty="0" err="1" smtClean="0"/>
              <a:t>kak</a:t>
            </a:r>
            <a:r>
              <a:rPr lang="en-US" dirty="0" smtClean="0"/>
              <a:t> I </a:t>
            </a: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nikogda</a:t>
            </a:r>
            <a:r>
              <a:rPr lang="en-US" dirty="0" smtClean="0"/>
              <a:t> ne </a:t>
            </a:r>
            <a:r>
              <a:rPr lang="en-US" dirty="0" err="1" smtClean="0"/>
              <a:t>zadumyvalsya</a:t>
            </a:r>
            <a:r>
              <a:rPr lang="en-US" dirty="0" smtClean="0"/>
              <a:t> o tom </a:t>
            </a:r>
            <a:r>
              <a:rPr lang="en-US" dirty="0" err="1" smtClean="0"/>
              <a:t>kak</a:t>
            </a:r>
            <a:r>
              <a:rPr lang="en-US" dirty="0" smtClean="0"/>
              <a:t> </a:t>
            </a:r>
            <a:r>
              <a:rPr lang="en-US" dirty="0" err="1" smtClean="0"/>
              <a:t>ustroeny</a:t>
            </a:r>
            <a:r>
              <a:rPr lang="en-US" dirty="0" smtClean="0"/>
              <a:t> </a:t>
            </a:r>
            <a:r>
              <a:rPr lang="en-US" dirty="0" err="1" smtClean="0"/>
              <a:t>cvetovye</a:t>
            </a:r>
            <a:r>
              <a:rPr lang="en-US" dirty="0" smtClean="0"/>
              <a:t> gradient.</a:t>
            </a:r>
          </a:p>
          <a:p>
            <a:endParaRPr lang="en-US" dirty="0" smtClean="0"/>
          </a:p>
          <a:p>
            <a:r>
              <a:rPr lang="en-US" dirty="0" err="1" smtClean="0"/>
              <a:t>Iznachalno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ne </a:t>
            </a:r>
            <a:r>
              <a:rPr lang="en-US" dirty="0" err="1" smtClean="0"/>
              <a:t>pridal</a:t>
            </a:r>
            <a:r>
              <a:rPr lang="en-US" dirty="0" smtClean="0"/>
              <a:t> </a:t>
            </a:r>
            <a:r>
              <a:rPr lang="en-US" dirty="0" err="1" smtClean="0"/>
              <a:t>znacheniya</a:t>
            </a:r>
            <a:r>
              <a:rPr lang="en-US" dirty="0" smtClean="0"/>
              <a:t> </a:t>
            </a:r>
            <a:r>
              <a:rPr lang="en-US" dirty="0" err="1" smtClean="0"/>
              <a:t>tomu</a:t>
            </a:r>
            <a:r>
              <a:rPr lang="en-US" dirty="0" smtClean="0"/>
              <a:t>, </a:t>
            </a:r>
            <a:r>
              <a:rPr lang="en-US" dirty="0" err="1" smtClean="0"/>
              <a:t>chto</a:t>
            </a:r>
            <a:r>
              <a:rPr lang="en-US" dirty="0" smtClean="0"/>
              <a:t> v </a:t>
            </a:r>
            <a:r>
              <a:rPr lang="en-US" dirty="0" err="1" smtClean="0"/>
              <a:t>softe</a:t>
            </a:r>
            <a:r>
              <a:rPr lang="en-US" dirty="0" smtClean="0"/>
              <a:t> </a:t>
            </a:r>
            <a:r>
              <a:rPr lang="en-US" dirty="0" err="1" smtClean="0"/>
              <a:t>dlya</a:t>
            </a:r>
            <a:r>
              <a:rPr lang="en-US" dirty="0" smtClean="0"/>
              <a:t> post </a:t>
            </a:r>
            <a:r>
              <a:rPr lang="en-US" dirty="0" err="1" smtClean="0"/>
              <a:t>obrabotki</a:t>
            </a:r>
            <a:r>
              <a:rPr lang="en-US" dirty="0" smtClean="0"/>
              <a:t> CFD </a:t>
            </a:r>
            <a:r>
              <a:rPr lang="en-US" dirty="0" err="1" smtClean="0"/>
              <a:t>raschetov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umolchaniyu</a:t>
            </a:r>
            <a:r>
              <a:rPr lang="en-US" dirty="0" smtClean="0"/>
              <a:t> </a:t>
            </a:r>
            <a:r>
              <a:rPr lang="en-US" dirty="0" err="1" smtClean="0"/>
              <a:t>ispolzuetsya</a:t>
            </a:r>
            <a:r>
              <a:rPr lang="en-US" dirty="0" smtClean="0"/>
              <a:t> </a:t>
            </a:r>
            <a:r>
              <a:rPr lang="en-US" dirty="0" err="1" smtClean="0"/>
              <a:t>Diveging</a:t>
            </a:r>
            <a:r>
              <a:rPr lang="en-US" dirty="0" smtClean="0"/>
              <a:t> </a:t>
            </a:r>
            <a:r>
              <a:rPr lang="en-US" dirty="0" err="1" smtClean="0"/>
              <a:t>colormaps</a:t>
            </a:r>
            <a:r>
              <a:rPr lang="en-US" dirty="0" smtClean="0"/>
              <a:t>,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kak</a:t>
            </a:r>
            <a:r>
              <a:rPr lang="en-US" dirty="0" smtClean="0"/>
              <a:t> </a:t>
            </a:r>
            <a:r>
              <a:rPr lang="en-US" dirty="0" err="1" smtClean="0"/>
              <a:t>schital</a:t>
            </a:r>
            <a:r>
              <a:rPr lang="en-US" dirty="0" smtClean="0"/>
              <a:t> </a:t>
            </a:r>
            <a:r>
              <a:rPr lang="en-US" dirty="0" err="1" smtClean="0"/>
              <a:t>chto</a:t>
            </a:r>
            <a:r>
              <a:rPr lang="en-US" dirty="0" smtClean="0"/>
              <a:t> </a:t>
            </a:r>
            <a:r>
              <a:rPr lang="en-US" dirty="0" err="1" smtClean="0"/>
              <a:t>lyuboi</a:t>
            </a:r>
            <a:r>
              <a:rPr lang="en-US" dirty="0" smtClean="0"/>
              <a:t> </a:t>
            </a:r>
            <a:r>
              <a:rPr lang="en-US" dirty="0" err="1" smtClean="0"/>
              <a:t>colormaps</a:t>
            </a:r>
            <a:r>
              <a:rPr lang="en-US" dirty="0" smtClean="0"/>
              <a:t> </a:t>
            </a:r>
            <a:r>
              <a:rPr lang="en-US" dirty="0" err="1" smtClean="0"/>
              <a:t>mozhno</a:t>
            </a:r>
            <a:r>
              <a:rPr lang="en-US" dirty="0" smtClean="0"/>
              <a:t> </a:t>
            </a:r>
            <a:r>
              <a:rPr lang="en-US" dirty="0" err="1" smtClean="0"/>
              <a:t>pereschitat</a:t>
            </a:r>
            <a:r>
              <a:rPr lang="en-US" dirty="0" smtClean="0"/>
              <a:t> v </a:t>
            </a:r>
            <a:r>
              <a:rPr lang="en-US" dirty="0" err="1" smtClean="0"/>
              <a:t>lyuboi</a:t>
            </a:r>
            <a:r>
              <a:rPr lang="en-US" dirty="0" smtClean="0"/>
              <a:t> </a:t>
            </a:r>
            <a:r>
              <a:rPr lang="en-US" dirty="0" err="1" smtClean="0"/>
              <a:t>drugoi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Odnako</a:t>
            </a:r>
            <a:r>
              <a:rPr lang="en-US" dirty="0" smtClean="0"/>
              <a:t> </a:t>
            </a:r>
            <a:r>
              <a:rPr lang="en-US" dirty="0" err="1" smtClean="0"/>
              <a:t>eto</a:t>
            </a:r>
            <a:r>
              <a:rPr lang="en-US" dirty="0" smtClean="0"/>
              <a:t> </a:t>
            </a:r>
            <a:r>
              <a:rPr lang="en-US" dirty="0" err="1" smtClean="0"/>
              <a:t>okazalos</a:t>
            </a:r>
            <a:r>
              <a:rPr lang="en-US" dirty="0" smtClean="0"/>
              <a:t> ne </a:t>
            </a:r>
            <a:r>
              <a:rPr lang="en-US" dirty="0" err="1" smtClean="0"/>
              <a:t>tak</a:t>
            </a:r>
            <a:r>
              <a:rPr lang="en-US" dirty="0" smtClean="0"/>
              <a:t>. V diverging </a:t>
            </a:r>
            <a:r>
              <a:rPr lang="en-US" dirty="0" err="1" smtClean="0"/>
              <a:t>colormapsah</a:t>
            </a:r>
            <a:r>
              <a:rPr lang="en-US" dirty="0" smtClean="0"/>
              <a:t> </a:t>
            </a:r>
            <a:r>
              <a:rPr lang="en-US" dirty="0" err="1" smtClean="0"/>
              <a:t>rasstoyaniya</a:t>
            </a:r>
            <a:r>
              <a:rPr lang="en-US" dirty="0" smtClean="0"/>
              <a:t> </a:t>
            </a:r>
            <a:r>
              <a:rPr lang="en-US" dirty="0" err="1" smtClean="0"/>
              <a:t>ot</a:t>
            </a:r>
            <a:r>
              <a:rPr lang="en-US" dirty="0" smtClean="0"/>
              <a:t> </a:t>
            </a:r>
            <a:r>
              <a:rPr lang="en-US" dirty="0" err="1" smtClean="0"/>
              <a:t>uslovnogo</a:t>
            </a:r>
            <a:r>
              <a:rPr lang="en-US" dirty="0" smtClean="0"/>
              <a:t> </a:t>
            </a:r>
            <a:r>
              <a:rPr lang="en-US" dirty="0" err="1" smtClean="0"/>
              <a:t>nulya</a:t>
            </a:r>
            <a:r>
              <a:rPr lang="en-US" dirty="0" smtClean="0"/>
              <a:t> do </a:t>
            </a:r>
            <a:r>
              <a:rPr lang="en-US" dirty="0" err="1" smtClean="0"/>
              <a:t>cvetov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oboznachayuschih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maksimalnoe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minimalnoe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odinakovo</a:t>
            </a:r>
            <a:r>
              <a:rPr lang="en-US" baseline="0" dirty="0" smtClean="0"/>
              <a:t>, I </a:t>
            </a:r>
            <a:r>
              <a:rPr lang="en-US" baseline="0" dirty="0" err="1" smtClean="0"/>
              <a:t>pri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popytke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konvertirovat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mnogo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kanalnoe</a:t>
            </a:r>
            <a:r>
              <a:rPr lang="en-US" baseline="0" dirty="0" smtClean="0"/>
              <a:t>, v </a:t>
            </a:r>
            <a:r>
              <a:rPr lang="en-US" baseline="0" dirty="0" err="1" smtClean="0"/>
              <a:t>dannom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sluchae</a:t>
            </a:r>
            <a:r>
              <a:rPr lang="en-US" baseline="0" dirty="0" smtClean="0"/>
              <a:t> RGB, </a:t>
            </a:r>
            <a:r>
              <a:rPr lang="en-US" baseline="0" dirty="0" err="1" smtClean="0"/>
              <a:t>izobrazhenie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odnokanalnoe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Voznikala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chto</a:t>
            </a:r>
            <a:r>
              <a:rPr lang="en-US" baseline="0" dirty="0" smtClean="0"/>
              <a:t> v grayscale </a:t>
            </a:r>
            <a:r>
              <a:rPr lang="en-US" baseline="0" dirty="0" err="1" smtClean="0"/>
              <a:t>izobrazheniyah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maksimalnoe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minimalnoe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nerazlichimy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Poetomu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prishlos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potratit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odin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dlya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izvlechniya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rezultatov</a:t>
            </a:r>
            <a:r>
              <a:rPr lang="en-US" baseline="0" dirty="0" smtClean="0"/>
              <a:t> CFD </a:t>
            </a:r>
            <a:r>
              <a:rPr lang="en-US" baseline="0" dirty="0" err="1" smtClean="0"/>
              <a:t>raschetov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pravilnom</a:t>
            </a:r>
            <a:r>
              <a:rPr lang="en-US" baseline="0" dirty="0" smtClean="0"/>
              <a:t> uniform sequential </a:t>
            </a:r>
            <a:r>
              <a:rPr lang="en-US" baseline="0" dirty="0" err="1" smtClean="0"/>
              <a:t>colormaps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2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Dalee</a:t>
            </a:r>
            <a:r>
              <a:rPr lang="en-US" dirty="0" smtClean="0"/>
              <a:t> </a:t>
            </a:r>
            <a:r>
              <a:rPr lang="en-US" dirty="0" err="1" smtClean="0"/>
              <a:t>nemnogo</a:t>
            </a:r>
            <a:r>
              <a:rPr lang="en-US" dirty="0" smtClean="0"/>
              <a:t> </a:t>
            </a:r>
            <a:r>
              <a:rPr lang="en-US" dirty="0" err="1" smtClean="0"/>
              <a:t>tehnicheskoi</a:t>
            </a:r>
            <a:r>
              <a:rPr lang="en-US" dirty="0" smtClean="0"/>
              <a:t> </a:t>
            </a:r>
            <a:r>
              <a:rPr lang="en-US" dirty="0" err="1" smtClean="0"/>
              <a:t>informacii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predopbarbotke</a:t>
            </a:r>
            <a:r>
              <a:rPr lang="en-US" dirty="0" smtClean="0"/>
              <a:t> </a:t>
            </a:r>
            <a:r>
              <a:rPr lang="en-US" dirty="0" err="1" smtClean="0"/>
              <a:t>dannyh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Pervym</a:t>
            </a:r>
            <a:r>
              <a:rPr lang="en-US" dirty="0" smtClean="0"/>
              <a:t> </a:t>
            </a:r>
            <a:r>
              <a:rPr lang="en-US" dirty="0" err="1" smtClean="0"/>
              <a:t>shagom</a:t>
            </a:r>
            <a:r>
              <a:rPr lang="en-US" dirty="0" smtClean="0"/>
              <a:t> </a:t>
            </a:r>
            <a:r>
              <a:rPr lang="en-US" dirty="0" err="1" smtClean="0"/>
              <a:t>bylo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govoril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konvertirovanie</a:t>
            </a:r>
            <a:r>
              <a:rPr lang="en-US" baseline="0" dirty="0" smtClean="0"/>
              <a:t> RGB </a:t>
            </a:r>
            <a:r>
              <a:rPr lang="en-US" baseline="0" dirty="0" err="1" smtClean="0"/>
              <a:t>izobrazheniya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odnokanalnyi</a:t>
            </a:r>
            <a:r>
              <a:rPr lang="en-US" baseline="0" dirty="0" smtClean="0"/>
              <a:t> grayscale format.</a:t>
            </a:r>
          </a:p>
          <a:p>
            <a:r>
              <a:rPr lang="en-US" baseline="0" dirty="0" err="1" smtClean="0"/>
              <a:t>Dlya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chtoby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snizit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vychislitelnuyu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nagruzku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obuchenii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modeli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Vtoroi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standartnyi</a:t>
            </a:r>
            <a:r>
              <a:rPr lang="en-US" baseline="0" dirty="0" smtClean="0"/>
              <a:t> shag </a:t>
            </a:r>
            <a:r>
              <a:rPr lang="en-US" baseline="0" dirty="0" err="1" smtClean="0"/>
              <a:t>dlya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vseh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convalyucionnyh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modelei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normalizaciya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zanchenii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</a:t>
            </a:r>
            <a:r>
              <a:rPr lang="en-US" baseline="0" dirty="0" err="1" smtClean="0"/>
              <a:t>poslednee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raznyh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maksimalnogo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minimalnogo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naprimer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davleniya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razlichayutsya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cveta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otvechayuschie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znacheniya</a:t>
            </a:r>
            <a:r>
              <a:rPr lang="en-US" baseline="0" dirty="0" smtClean="0"/>
              <a:t> net.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</a:t>
            </a:r>
            <a:r>
              <a:rPr lang="en-US" baseline="0" dirty="0" err="1" smtClean="0"/>
              <a:t>prishlos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sdelat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normalizaciyu</a:t>
            </a:r>
            <a:r>
              <a:rPr lang="en-US" baseline="0" dirty="0" smtClean="0"/>
              <a:t>/ </a:t>
            </a:r>
            <a:r>
              <a:rPr lang="en-US" baseline="0" dirty="0" err="1" smtClean="0"/>
              <a:t>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masshtabirovanie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datasete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T.e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zamenil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abstraktnye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svetimosti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pikselya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naprimer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davleniya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sootvetstvuyuschei</a:t>
            </a:r>
            <a:r>
              <a:rPr lang="en-US" baseline="0" dirty="0" smtClean="0"/>
              <a:t> emu </a:t>
            </a:r>
            <a:r>
              <a:rPr lang="en-US" baseline="0" dirty="0" err="1" smtClean="0"/>
              <a:t>tochki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prostranstava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19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Teper</a:t>
            </a:r>
            <a:r>
              <a:rPr lang="en-US" dirty="0" smtClean="0"/>
              <a:t> o tom </a:t>
            </a:r>
            <a:r>
              <a:rPr lang="en-US" dirty="0" err="1" smtClean="0"/>
              <a:t>kak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podavalis</a:t>
            </a:r>
            <a:r>
              <a:rPr lang="en-US" baseline="0" dirty="0" smtClean="0"/>
              <a:t> v model </a:t>
            </a:r>
            <a:r>
              <a:rPr lang="en-US" baseline="0" dirty="0" err="1" smtClean="0"/>
              <a:t>dannye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sektorov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 </a:t>
            </a:r>
            <a:r>
              <a:rPr lang="en-US" baseline="0" dirty="0" err="1" smtClean="0"/>
              <a:t>primeru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ishodnogo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opisanie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dolzhno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predstavlyat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razmera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chto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izobrazheniya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 </a:t>
            </a:r>
            <a:r>
              <a:rPr lang="en-US" baseline="0" dirty="0" err="1" smtClean="0"/>
              <a:t>toi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lish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raznicei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chto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moem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sluche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opisanie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zanimaet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vsego</a:t>
            </a:r>
            <a:r>
              <a:rPr lang="en-US" baseline="0" dirty="0" smtClean="0"/>
              <a:t> 9 </a:t>
            </a:r>
            <a:r>
              <a:rPr lang="en-US" baseline="0" dirty="0" err="1" smtClean="0"/>
              <a:t>znachenii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</a:t>
            </a:r>
            <a:r>
              <a:rPr lang="en-US" baseline="0" dirty="0" err="1" smtClean="0"/>
              <a:t>nuzhno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pridumat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optimalno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razmestit</a:t>
            </a:r>
            <a:r>
              <a:rPr lang="en-US" baseline="0" dirty="0" smtClean="0"/>
              <a:t> v massive.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Iznachalno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dumal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sdelat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podobie</a:t>
            </a:r>
            <a:r>
              <a:rPr lang="en-US" baseline="0" dirty="0" smtClean="0"/>
              <a:t> QR </a:t>
            </a:r>
            <a:r>
              <a:rPr lang="en-US" baseline="0" dirty="0" err="1" smtClean="0"/>
              <a:t>koda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podeliv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ravnye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plitki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kazhdaya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kotoryh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opizyvalo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odim</a:t>
            </a:r>
            <a:r>
              <a:rPr lang="en-US" baseline="0" dirty="0" smtClean="0"/>
              <a:t> parameter.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Odnako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pervom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vyyasnilos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eto</a:t>
            </a:r>
            <a:r>
              <a:rPr lang="en-US" baseline="0" dirty="0" smtClean="0"/>
              <a:t> ne </a:t>
            </a:r>
            <a:r>
              <a:rPr lang="en-US" baseline="0" dirty="0" err="1" smtClean="0"/>
              <a:t>sovsem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udachnaya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ideya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Modeli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tyazhelo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ulovit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takie</a:t>
            </a:r>
            <a:r>
              <a:rPr lang="en-US" baseline="0" dirty="0" smtClean="0"/>
              <a:t> bolshie </a:t>
            </a:r>
            <a:r>
              <a:rPr lang="en-US" baseline="0" dirty="0" err="1" smtClean="0"/>
              <a:t>struktury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Chto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privodilo</a:t>
            </a:r>
            <a:r>
              <a:rPr lang="en-US" baseline="0" dirty="0" smtClean="0"/>
              <a:t> k </a:t>
            </a:r>
            <a:r>
              <a:rPr lang="en-US" baseline="0" dirty="0" err="1" smtClean="0"/>
              <a:t>vozniknoveniyu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artifaktov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Poetomu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zamenil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plitochnuyu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zalivku</a:t>
            </a:r>
            <a:r>
              <a:rPr lang="en-US" baseline="0" dirty="0" smtClean="0"/>
              <a:t>. I </a:t>
            </a:r>
            <a:r>
              <a:rPr lang="en-US" baseline="0" dirty="0" err="1" smtClean="0"/>
              <a:t>uzhe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takie</a:t>
            </a:r>
            <a:r>
              <a:rPr lang="en-US" baseline="0" dirty="0" smtClean="0"/>
              <a:t> pattern </a:t>
            </a:r>
            <a:r>
              <a:rPr lang="en-US" baseline="0" dirty="0" err="1" smtClean="0"/>
              <a:t>horosho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vosprinyalis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modelyu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64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Dalee</a:t>
            </a:r>
            <a:r>
              <a:rPr lang="en-US" dirty="0" smtClean="0"/>
              <a:t> o tom </a:t>
            </a:r>
            <a:r>
              <a:rPr lang="en-US" dirty="0" err="1" smtClean="0"/>
              <a:t>kakie</a:t>
            </a:r>
            <a:r>
              <a:rPr lang="en-US" dirty="0" smtClean="0"/>
              <a:t> </a:t>
            </a:r>
            <a:r>
              <a:rPr lang="en-US" dirty="0" err="1" smtClean="0"/>
              <a:t>neironnye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obuchalis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Chtoby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osuschetvit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zadumannyi</a:t>
            </a:r>
            <a:r>
              <a:rPr lang="en-US" baseline="0" dirty="0" smtClean="0"/>
              <a:t> inference (o </a:t>
            </a:r>
            <a:r>
              <a:rPr lang="en-US" baseline="0" dirty="0" err="1" smtClean="0"/>
              <a:t>kotorom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nemnogo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pozzhe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neobhodimo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obuchit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srazu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modeli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Pervaya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kotoryh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preobrazuet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skorostei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vhode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sektor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znacheniya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skorostei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vyhode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sektora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Plus k </a:t>
            </a:r>
            <a:r>
              <a:rPr lang="en-US" baseline="0" dirty="0" err="1" smtClean="0"/>
              <a:t>vhodnym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dobalen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kanal</a:t>
            </a:r>
            <a:r>
              <a:rPr lang="en-US" baseline="0" dirty="0" smtClean="0"/>
              <a:t> s </a:t>
            </a:r>
            <a:r>
              <a:rPr lang="en-US" baseline="0" dirty="0" err="1" smtClean="0"/>
              <a:t>opisaniem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geometrii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kazhdyi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vyhode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otvechal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otdelnyi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dekoter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Vtoraya</a:t>
            </a:r>
            <a:r>
              <a:rPr lang="en-US" baseline="0" dirty="0" smtClean="0"/>
              <a:t> model </a:t>
            </a:r>
            <a:r>
              <a:rPr lang="en-US" baseline="0" dirty="0" err="1" smtClean="0"/>
              <a:t>poprosche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izvestnomu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znacheniyu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davleniya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vyhode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predskazannym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znacheniyam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vhode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sektora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predskazyvaet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iskomoe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davlenie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vhode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1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Vskolz</a:t>
            </a:r>
            <a:r>
              <a:rPr lang="en-US" dirty="0" smtClean="0"/>
              <a:t> </a:t>
            </a:r>
            <a:r>
              <a:rPr lang="en-US" dirty="0" err="1" smtClean="0"/>
              <a:t>upomyanu</a:t>
            </a:r>
            <a:r>
              <a:rPr lang="en-US" dirty="0" smtClean="0"/>
              <a:t> o </a:t>
            </a:r>
            <a:r>
              <a:rPr lang="en-US" dirty="0" err="1" smtClean="0"/>
              <a:t>ispolzuemoi</a:t>
            </a:r>
            <a:r>
              <a:rPr lang="en-US" dirty="0" smtClean="0"/>
              <a:t> </a:t>
            </a:r>
            <a:r>
              <a:rPr lang="en-US" dirty="0" err="1" smtClean="0"/>
              <a:t>funkcii</a:t>
            </a:r>
            <a:r>
              <a:rPr lang="en-US" dirty="0" smtClean="0"/>
              <a:t> </a:t>
            </a:r>
            <a:r>
              <a:rPr lang="en-US" dirty="0" err="1" smtClean="0"/>
              <a:t>poter</a:t>
            </a:r>
            <a:r>
              <a:rPr lang="en-US" dirty="0" smtClean="0"/>
              <a:t>, </a:t>
            </a:r>
          </a:p>
          <a:p>
            <a:endParaRPr lang="en-US" dirty="0" smtClean="0"/>
          </a:p>
          <a:p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kak</a:t>
            </a:r>
            <a:r>
              <a:rPr lang="en-US" dirty="0" smtClean="0"/>
              <a:t> v </a:t>
            </a:r>
            <a:r>
              <a:rPr lang="en-US" dirty="0" err="1" smtClean="0"/>
              <a:t>pervoi</a:t>
            </a:r>
            <a:r>
              <a:rPr lang="en-US" dirty="0" smtClean="0"/>
              <a:t> </a:t>
            </a:r>
            <a:r>
              <a:rPr lang="en-US" dirty="0" err="1" smtClean="0"/>
              <a:t>modeli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vyhode</a:t>
            </a:r>
            <a:r>
              <a:rPr lang="en-US" dirty="0" smtClean="0"/>
              <a:t> u </a:t>
            </a:r>
            <a:r>
              <a:rPr lang="en-US" dirty="0" err="1" smtClean="0"/>
              <a:t>nas</a:t>
            </a:r>
            <a:r>
              <a:rPr lang="en-US" dirty="0" smtClean="0"/>
              <a:t> tri </a:t>
            </a:r>
            <a:r>
              <a:rPr lang="en-US" dirty="0" err="1" smtClean="0"/>
              <a:t>kanala</a:t>
            </a:r>
            <a:r>
              <a:rPr lang="en-US" dirty="0" smtClean="0"/>
              <a:t> so </a:t>
            </a:r>
            <a:r>
              <a:rPr lang="en-US" dirty="0" err="1" smtClean="0"/>
              <a:t>svoim</a:t>
            </a:r>
            <a:r>
              <a:rPr lang="en-US" dirty="0" smtClean="0"/>
              <a:t> </a:t>
            </a:r>
            <a:r>
              <a:rPr lang="en-US" dirty="0" err="1" smtClean="0"/>
              <a:t>dekoderom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obucheniya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encodera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nuzhen</a:t>
            </a:r>
            <a:r>
              <a:rPr lang="en-US" baseline="0" dirty="0" smtClean="0"/>
              <a:t> total loss.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Avtory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ishodnogo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predlagayut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ispolzovat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vzveshennuyu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summu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Odnako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moem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sluchae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podhod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okazalsya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huzhe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prosto</a:t>
            </a:r>
            <a:r>
              <a:rPr lang="en-US" baseline="0" dirty="0" smtClean="0"/>
              <a:t> summa </a:t>
            </a:r>
            <a:r>
              <a:rPr lang="en-US" baseline="0" dirty="0" err="1" smtClean="0"/>
              <a:t>lossov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23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v </a:t>
            </a:r>
            <a:r>
              <a:rPr lang="en-US" dirty="0" err="1" smtClean="0"/>
              <a:t>zaklyuchenii</a:t>
            </a:r>
            <a:r>
              <a:rPr lang="en-US" dirty="0" smtClean="0"/>
              <a:t> </a:t>
            </a:r>
            <a:r>
              <a:rPr lang="en-US" dirty="0" err="1" smtClean="0"/>
              <a:t>rasskazhu</a:t>
            </a:r>
            <a:r>
              <a:rPr lang="en-US" dirty="0" smtClean="0"/>
              <a:t> </a:t>
            </a:r>
            <a:r>
              <a:rPr lang="en-US" dirty="0" err="1" smtClean="0"/>
              <a:t>ob</a:t>
            </a:r>
            <a:r>
              <a:rPr lang="en-US" dirty="0" smtClean="0"/>
              <a:t> inference.</a:t>
            </a:r>
          </a:p>
          <a:p>
            <a:endParaRPr lang="en-US" dirty="0" smtClean="0"/>
          </a:p>
          <a:p>
            <a:r>
              <a:rPr lang="en-US" dirty="0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pervom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imeya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zadannye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skorostei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vhode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pomoschi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neiroseti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predskazyvaem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vyhode</a:t>
            </a:r>
            <a:r>
              <a:rPr lang="en-US" baseline="0" dirty="0" smtClean="0"/>
              <a:t>,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Dalee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ispolzuya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predskazannye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vhod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sleduyuschuyu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sekciyu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povtoryaem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operaciyu</a:t>
            </a:r>
            <a:r>
              <a:rPr lang="en-US" baseline="0" dirty="0" smtClean="0"/>
              <a:t>. Do </a:t>
            </a:r>
            <a:r>
              <a:rPr lang="en-US" baseline="0" dirty="0" err="1" smtClean="0"/>
              <a:t>togo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poka</a:t>
            </a:r>
            <a:r>
              <a:rPr lang="en-US" baseline="0" dirty="0" smtClean="0"/>
              <a:t> ne </a:t>
            </a:r>
            <a:r>
              <a:rPr lang="en-US" baseline="0" dirty="0" err="1" smtClean="0"/>
              <a:t>doidem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poslednei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sekcii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Posle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uzhe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ispolzuya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zadannoe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znachenie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davleniya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vyhode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predskazannye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zancheniya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skorostei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vhode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pomoschi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vtoroi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neiroseti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Delaem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seriyu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predskazanii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nedoidem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pervoi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sekcii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5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rezultatah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 </a:t>
            </a:r>
            <a:r>
              <a:rPr lang="en-US" dirty="0" err="1" smtClean="0"/>
              <a:t>celom</a:t>
            </a:r>
            <a:r>
              <a:rPr lang="en-US" dirty="0" smtClean="0"/>
              <a:t> </a:t>
            </a:r>
            <a:r>
              <a:rPr lang="en-US" dirty="0" err="1" smtClean="0"/>
              <a:t>pervaya</a:t>
            </a:r>
            <a:r>
              <a:rPr lang="en-US" dirty="0" smtClean="0"/>
              <a:t> model </a:t>
            </a:r>
            <a:r>
              <a:rPr lang="en-US" dirty="0" err="1" smtClean="0"/>
              <a:t>obuchaetsya</a:t>
            </a:r>
            <a:r>
              <a:rPr lang="en-US" dirty="0" smtClean="0"/>
              <a:t> </a:t>
            </a:r>
            <a:r>
              <a:rPr lang="en-US" dirty="0" err="1" smtClean="0"/>
              <a:t>dostatochno</a:t>
            </a:r>
            <a:r>
              <a:rPr lang="en-US" dirty="0" smtClean="0"/>
              <a:t> bistro,</a:t>
            </a:r>
            <a:r>
              <a:rPr lang="en-US" baseline="0" dirty="0" smtClean="0"/>
              <a:t> 1000 </a:t>
            </a:r>
            <a:r>
              <a:rPr lang="en-US" baseline="0" dirty="0" err="1" smtClean="0"/>
              <a:t>epoh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eto</a:t>
            </a:r>
            <a:r>
              <a:rPr lang="en-US" baseline="0" dirty="0" smtClean="0"/>
              <a:t> s </a:t>
            </a:r>
            <a:r>
              <a:rPr lang="en-US" baseline="0" dirty="0" err="1" smtClean="0"/>
              <a:t>bolshim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zapazom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Rezultaty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predskazaniya</a:t>
            </a:r>
            <a:r>
              <a:rPr lang="en-US" baseline="0" dirty="0" smtClean="0"/>
              <a:t>, v </a:t>
            </a:r>
            <a:r>
              <a:rPr lang="en-US" baseline="0" dirty="0" err="1" smtClean="0"/>
              <a:t>kachetvennom</a:t>
            </a:r>
            <a:r>
              <a:rPr lang="en-US" baseline="0" dirty="0" smtClean="0"/>
              <a:t> plane </a:t>
            </a:r>
            <a:r>
              <a:rPr lang="en-US" baseline="0" dirty="0" err="1" smtClean="0"/>
              <a:t>dostatochno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horoshie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nelzya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skazat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kolichestvennom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T.e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raznica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znacheniyah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dovolna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vysokaya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osobenno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krayam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Cho </a:t>
            </a:r>
            <a:r>
              <a:rPr lang="en-US" baseline="0" dirty="0" err="1" smtClean="0"/>
              <a:t>vprincype</a:t>
            </a:r>
            <a:r>
              <a:rPr lang="en-US" baseline="0" dirty="0" smtClean="0"/>
              <a:t> ne </a:t>
            </a:r>
            <a:r>
              <a:rPr lang="en-US" baseline="0" dirty="0" err="1" smtClean="0"/>
              <a:t>ploho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soglasuetsya</a:t>
            </a:r>
            <a:r>
              <a:rPr lang="en-US" baseline="0" dirty="0" smtClean="0"/>
              <a:t> s </a:t>
            </a:r>
            <a:r>
              <a:rPr lang="en-US" baseline="0" dirty="0" err="1" smtClean="0"/>
              <a:t>rezultatami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ishodnogo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41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 </a:t>
            </a:r>
            <a:r>
              <a:rPr lang="en-US" dirty="0" err="1" smtClean="0"/>
              <a:t>vtoroi</a:t>
            </a:r>
            <a:r>
              <a:rPr lang="en-US" dirty="0" smtClean="0"/>
              <a:t> </a:t>
            </a:r>
            <a:r>
              <a:rPr lang="en-US" dirty="0" err="1" smtClean="0"/>
              <a:t>modeli</a:t>
            </a:r>
            <a:r>
              <a:rPr lang="en-US" dirty="0" smtClean="0"/>
              <a:t> </a:t>
            </a:r>
            <a:r>
              <a:rPr lang="en-US" dirty="0" err="1" smtClean="0"/>
              <a:t>mozhno</a:t>
            </a:r>
            <a:r>
              <a:rPr lang="en-US" dirty="0" smtClean="0"/>
              <a:t> </a:t>
            </a:r>
            <a:r>
              <a:rPr lang="en-US" dirty="0" err="1" smtClean="0"/>
              <a:t>sdelat</a:t>
            </a:r>
            <a:r>
              <a:rPr lang="en-US" dirty="0" smtClean="0"/>
              <a:t> </a:t>
            </a:r>
            <a:r>
              <a:rPr lang="en-US" dirty="0" err="1" smtClean="0"/>
              <a:t>pohozie</a:t>
            </a:r>
            <a:r>
              <a:rPr lang="en-US" dirty="0" smtClean="0"/>
              <a:t> </a:t>
            </a:r>
            <a:r>
              <a:rPr lang="en-US" dirty="0" err="1" smtClean="0"/>
              <a:t>vyvoy</a:t>
            </a:r>
            <a:r>
              <a:rPr lang="en-US" dirty="0" smtClean="0"/>
              <a:t> s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lish</a:t>
            </a:r>
            <a:r>
              <a:rPr lang="en-US" dirty="0" smtClean="0"/>
              <a:t> </a:t>
            </a:r>
            <a:r>
              <a:rPr lang="en-US" dirty="0" err="1" smtClean="0"/>
              <a:t>raznicei</a:t>
            </a:r>
            <a:r>
              <a:rPr lang="en-US" dirty="0" smtClean="0"/>
              <a:t> </a:t>
            </a:r>
            <a:r>
              <a:rPr lang="en-US" dirty="0" err="1" smtClean="0"/>
              <a:t>chto</a:t>
            </a:r>
            <a:r>
              <a:rPr lang="en-US" dirty="0" smtClean="0"/>
              <a:t> 1000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epoh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okazalos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nedostatochno</a:t>
            </a:r>
            <a:r>
              <a:rPr lang="en-US" baseline="0" dirty="0" smtClean="0"/>
              <a:t> I model </a:t>
            </a:r>
            <a:r>
              <a:rPr lang="en-US" baseline="0" dirty="0" err="1" smtClean="0"/>
              <a:t>nedoobuchena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11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 inference, k </a:t>
            </a:r>
            <a:r>
              <a:rPr lang="en-US" dirty="0" err="1" smtClean="0"/>
              <a:t>sozhaleniyu</a:t>
            </a:r>
            <a:r>
              <a:rPr lang="en-US" dirty="0" smtClean="0"/>
              <a:t>, </a:t>
            </a:r>
            <a:r>
              <a:rPr lang="en-US" dirty="0" err="1" smtClean="0"/>
              <a:t>okazalos</a:t>
            </a:r>
            <a:r>
              <a:rPr lang="en-US" dirty="0" smtClean="0"/>
              <a:t> ne </a:t>
            </a:r>
            <a:r>
              <a:rPr lang="en-US" dirty="0" err="1" smtClean="0"/>
              <a:t>vse</a:t>
            </a:r>
            <a:r>
              <a:rPr lang="en-US" dirty="0" smtClean="0"/>
              <a:t>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horosho</a:t>
            </a:r>
            <a:r>
              <a:rPr lang="en-US" dirty="0" smtClean="0"/>
              <a:t>. </a:t>
            </a:r>
            <a:r>
              <a:rPr lang="en-US" dirty="0" err="1" smtClean="0"/>
              <a:t>Rezultat</a:t>
            </a:r>
            <a:r>
              <a:rPr lang="en-US" dirty="0" smtClean="0"/>
              <a:t> </a:t>
            </a:r>
            <a:r>
              <a:rPr lang="en-US" dirty="0" err="1" smtClean="0"/>
              <a:t>oakazlsya</a:t>
            </a:r>
            <a:r>
              <a:rPr lang="en-US" dirty="0" smtClean="0"/>
              <a:t> </a:t>
            </a:r>
            <a:r>
              <a:rPr lang="en-US" dirty="0" err="1" smtClean="0"/>
              <a:t>dalek</a:t>
            </a:r>
            <a:r>
              <a:rPr lang="en-US" dirty="0" smtClean="0"/>
              <a:t> </a:t>
            </a:r>
            <a:r>
              <a:rPr lang="en-US" dirty="0" err="1" smtClean="0"/>
              <a:t>ot</a:t>
            </a:r>
            <a:r>
              <a:rPr lang="en-US" dirty="0" smtClean="0"/>
              <a:t> </a:t>
            </a:r>
            <a:r>
              <a:rPr lang="en-US" dirty="0" err="1" smtClean="0"/>
              <a:t>moih</a:t>
            </a:r>
            <a:r>
              <a:rPr lang="en-US" dirty="0" smtClean="0"/>
              <a:t> </a:t>
            </a:r>
            <a:r>
              <a:rPr lang="en-US" dirty="0" err="1" smtClean="0"/>
              <a:t>ozhidanii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Model </a:t>
            </a:r>
            <a:r>
              <a:rPr lang="en-US" dirty="0" err="1" smtClean="0"/>
              <a:t>inferensa</a:t>
            </a:r>
            <a:r>
              <a:rPr lang="en-US" dirty="0" smtClean="0"/>
              <a:t> </a:t>
            </a:r>
            <a:r>
              <a:rPr lang="en-US" dirty="0" err="1" smtClean="0"/>
              <a:t>imeet</a:t>
            </a:r>
            <a:r>
              <a:rPr lang="en-US" dirty="0" smtClean="0"/>
              <a:t> </a:t>
            </a:r>
            <a:r>
              <a:rPr lang="en-US" dirty="0" err="1" smtClean="0"/>
              <a:t>takuyu</a:t>
            </a:r>
            <a:r>
              <a:rPr lang="en-US" dirty="0" smtClean="0"/>
              <a:t> </a:t>
            </a:r>
            <a:r>
              <a:rPr lang="en-US" dirty="0" err="1" smtClean="0"/>
              <a:t>zamyslovatuyu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vormu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Uzhe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pervoi</a:t>
            </a:r>
            <a:r>
              <a:rPr lang="en-US" dirty="0" smtClean="0"/>
              <a:t> </a:t>
            </a:r>
            <a:r>
              <a:rPr lang="en-US" dirty="0" err="1" smtClean="0"/>
              <a:t>sekcii</a:t>
            </a:r>
            <a:r>
              <a:rPr lang="en-US" dirty="0" smtClean="0"/>
              <a:t> </a:t>
            </a:r>
            <a:r>
              <a:rPr lang="en-US" dirty="0" err="1" smtClean="0"/>
              <a:t>rezultat</a:t>
            </a:r>
            <a:r>
              <a:rPr lang="en-US" dirty="0" smtClean="0"/>
              <a:t> </a:t>
            </a:r>
            <a:r>
              <a:rPr lang="en-US" dirty="0" err="1" smtClean="0"/>
              <a:t>predskazaniya</a:t>
            </a:r>
            <a:r>
              <a:rPr lang="en-US" dirty="0" smtClean="0"/>
              <a:t> </a:t>
            </a:r>
            <a:r>
              <a:rPr lang="en-US" dirty="0" err="1" smtClean="0"/>
              <a:t>dalek</a:t>
            </a:r>
            <a:r>
              <a:rPr lang="en-US" dirty="0" smtClean="0"/>
              <a:t> </a:t>
            </a:r>
            <a:r>
              <a:rPr lang="en-US" dirty="0" err="1" smtClean="0"/>
              <a:t>ot</a:t>
            </a:r>
            <a:r>
              <a:rPr lang="en-US" dirty="0" smtClean="0"/>
              <a:t> </a:t>
            </a:r>
            <a:r>
              <a:rPr lang="en-US" dirty="0" err="1" smtClean="0"/>
              <a:t>istiny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Eto</a:t>
            </a:r>
            <a:r>
              <a:rPr lang="en-US" dirty="0" smtClean="0"/>
              <a:t> </a:t>
            </a:r>
            <a:r>
              <a:rPr lang="en-US" dirty="0" err="1" smtClean="0"/>
              <a:t>mozhet</a:t>
            </a:r>
            <a:r>
              <a:rPr lang="en-US" dirty="0" smtClean="0"/>
              <a:t> </a:t>
            </a:r>
            <a:r>
              <a:rPr lang="en-US" dirty="0" err="1" smtClean="0"/>
              <a:t>byt</a:t>
            </a:r>
            <a:r>
              <a:rPr lang="en-US" dirty="0" smtClean="0"/>
              <a:t> </a:t>
            </a:r>
            <a:r>
              <a:rPr lang="en-US" dirty="0" err="1" smtClean="0"/>
              <a:t>vyzvano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Vozmozhno</a:t>
            </a:r>
            <a:r>
              <a:rPr lang="en-US" dirty="0" smtClean="0"/>
              <a:t> </a:t>
            </a:r>
            <a:r>
              <a:rPr lang="en-US" dirty="0" err="1" smtClean="0"/>
              <a:t>neobhodima</a:t>
            </a:r>
            <a:r>
              <a:rPr lang="en-US" dirty="0" smtClean="0"/>
              <a:t> post </a:t>
            </a:r>
            <a:r>
              <a:rPr lang="en-US" dirty="0" err="1" smtClean="0"/>
              <a:t>obrabotka</a:t>
            </a:r>
            <a:r>
              <a:rPr lang="en-US" dirty="0" smtClean="0"/>
              <a:t> </a:t>
            </a:r>
            <a:r>
              <a:rPr lang="en-US" dirty="0" err="1" smtClean="0"/>
              <a:t>rezultatov</a:t>
            </a:r>
            <a:r>
              <a:rPr lang="en-US" dirty="0" smtClean="0"/>
              <a:t>, </a:t>
            </a:r>
            <a:r>
              <a:rPr lang="en-US" dirty="0" err="1" smtClean="0"/>
              <a:t>chtoby</a:t>
            </a:r>
            <a:r>
              <a:rPr lang="en-US" dirty="0" smtClean="0"/>
              <a:t> </a:t>
            </a:r>
            <a:r>
              <a:rPr lang="en-US" dirty="0" err="1" smtClean="0"/>
              <a:t>udalit</a:t>
            </a:r>
            <a:r>
              <a:rPr lang="en-US" dirty="0" smtClean="0"/>
              <a:t> </a:t>
            </a:r>
            <a:r>
              <a:rPr lang="en-US" dirty="0" err="1" smtClean="0"/>
              <a:t>oshibochnye</a:t>
            </a:r>
            <a:r>
              <a:rPr lang="en-US" dirty="0" smtClean="0"/>
              <a:t> </a:t>
            </a:r>
            <a:r>
              <a:rPr lang="en-US" dirty="0" err="1" smtClean="0"/>
              <a:t>rezultaty</a:t>
            </a:r>
            <a:r>
              <a:rPr lang="en-US" dirty="0" smtClean="0"/>
              <a:t> </a:t>
            </a:r>
            <a:r>
              <a:rPr lang="en-US" dirty="0" err="1" smtClean="0"/>
              <a:t>vne</a:t>
            </a:r>
            <a:r>
              <a:rPr lang="en-US" dirty="0" smtClean="0"/>
              <a:t> </a:t>
            </a:r>
            <a:r>
              <a:rPr lang="en-US" dirty="0" err="1" smtClean="0"/>
              <a:t>zony</a:t>
            </a:r>
            <a:r>
              <a:rPr lang="en-US" dirty="0" smtClean="0"/>
              <a:t> </a:t>
            </a:r>
            <a:r>
              <a:rPr lang="en-US" dirty="0" err="1" smtClean="0"/>
              <a:t>interesa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Nedostatochno</a:t>
            </a:r>
            <a:r>
              <a:rPr lang="en-US" dirty="0" smtClean="0"/>
              <a:t> </a:t>
            </a:r>
            <a:r>
              <a:rPr lang="en-US" dirty="0" err="1" smtClean="0"/>
              <a:t>dannyh</a:t>
            </a:r>
            <a:r>
              <a:rPr lang="en-US" dirty="0" smtClean="0"/>
              <a:t> </a:t>
            </a:r>
            <a:r>
              <a:rPr lang="en-US" dirty="0" err="1" smtClean="0"/>
              <a:t>dlya</a:t>
            </a:r>
            <a:r>
              <a:rPr lang="en-US" dirty="0" smtClean="0"/>
              <a:t> </a:t>
            </a:r>
            <a:r>
              <a:rPr lang="en-US" dirty="0" err="1" smtClean="0"/>
              <a:t>obucheniya</a:t>
            </a:r>
            <a:r>
              <a:rPr lang="en-US" dirty="0" smtClean="0"/>
              <a:t>, </a:t>
            </a: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ogranichelsya</a:t>
            </a:r>
            <a:r>
              <a:rPr lang="en-US" dirty="0" smtClean="0"/>
              <a:t> </a:t>
            </a:r>
            <a:r>
              <a:rPr lang="en-US" dirty="0" err="1" smtClean="0"/>
              <a:t>modelyami</a:t>
            </a:r>
            <a:r>
              <a:rPr lang="en-US" dirty="0" smtClean="0"/>
              <a:t> </a:t>
            </a:r>
            <a:r>
              <a:rPr lang="en-US" dirty="0" err="1" smtClean="0"/>
              <a:t>ot</a:t>
            </a:r>
            <a:r>
              <a:rPr lang="en-US" dirty="0" smtClean="0"/>
              <a:t> </a:t>
            </a:r>
            <a:r>
              <a:rPr lang="en-US" dirty="0" err="1" smtClean="0"/>
              <a:t>odnoi</a:t>
            </a:r>
            <a:r>
              <a:rPr lang="en-US" dirty="0" smtClean="0"/>
              <a:t> </a:t>
            </a:r>
            <a:r>
              <a:rPr lang="en-US" dirty="0" err="1" smtClean="0"/>
              <a:t>sekcii</a:t>
            </a:r>
            <a:r>
              <a:rPr lang="en-US" dirty="0" smtClean="0"/>
              <a:t> do 3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Podpor</a:t>
            </a:r>
            <a:r>
              <a:rPr lang="en-US" dirty="0" smtClean="0"/>
              <a:t> </a:t>
            </a:r>
            <a:r>
              <a:rPr lang="en-US" dirty="0" err="1" smtClean="0"/>
              <a:t>giper</a:t>
            </a:r>
            <a:r>
              <a:rPr lang="en-US" dirty="0" smtClean="0"/>
              <a:t> </a:t>
            </a:r>
            <a:r>
              <a:rPr lang="en-US" dirty="0" err="1" smtClean="0"/>
              <a:t>parametrov</a:t>
            </a:r>
            <a:r>
              <a:rPr lang="en-US" dirty="0" smtClean="0"/>
              <a:t> </a:t>
            </a:r>
            <a:r>
              <a:rPr lang="en-US" dirty="0" err="1" smtClean="0"/>
              <a:t>byl</a:t>
            </a:r>
            <a:r>
              <a:rPr lang="en-US" dirty="0" smtClean="0"/>
              <a:t> </a:t>
            </a:r>
            <a:r>
              <a:rPr lang="en-US" dirty="0" err="1" smtClean="0"/>
              <a:t>vypolnen</a:t>
            </a:r>
            <a:r>
              <a:rPr lang="en-US" dirty="0" smtClean="0"/>
              <a:t> ne v </a:t>
            </a:r>
            <a:r>
              <a:rPr lang="en-US" dirty="0" err="1" smtClean="0"/>
              <a:t>polnom</a:t>
            </a:r>
            <a:r>
              <a:rPr lang="en-US" dirty="0" smtClean="0"/>
              <a:t> </a:t>
            </a:r>
            <a:r>
              <a:rPr lang="en-US" dirty="0" err="1" smtClean="0"/>
              <a:t>obyome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T.e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nuzhen</a:t>
            </a:r>
            <a:r>
              <a:rPr lang="en-US" baseline="0" dirty="0" smtClean="0"/>
              <a:t> bole </a:t>
            </a:r>
            <a:r>
              <a:rPr lang="en-US" baseline="0" dirty="0" err="1" smtClean="0"/>
              <a:t>moschnyi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kompyuter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chem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menya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Obuchneie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odnoi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modeli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srednem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zanimal</a:t>
            </a:r>
            <a:r>
              <a:rPr lang="en-US" baseline="0" dirty="0" smtClean="0"/>
              <a:t> 9-12 </a:t>
            </a:r>
            <a:r>
              <a:rPr lang="en-US" baseline="0" dirty="0" err="1" smtClean="0"/>
              <a:t>chasov</a:t>
            </a:r>
            <a:r>
              <a:rPr lang="en-US" baseline="0" smtClean="0"/>
              <a:t>.</a:t>
            </a:r>
            <a:endParaRPr lang="en-US" smtClean="0"/>
          </a:p>
          <a:p>
            <a:pPr marL="228600" indent="-228600">
              <a:buAutoNum type="arabicPeriod"/>
            </a:pPr>
            <a:r>
              <a:rPr lang="en-US" dirty="0" err="1" smtClean="0"/>
              <a:t>Neudachnaya</a:t>
            </a:r>
            <a:r>
              <a:rPr lang="en-US" dirty="0" smtClean="0"/>
              <a:t> </a:t>
            </a:r>
            <a:r>
              <a:rPr lang="en-US" dirty="0" err="1" smtClean="0"/>
              <a:t>ideya</a:t>
            </a:r>
            <a:r>
              <a:rPr lang="en-US" dirty="0" smtClean="0"/>
              <a:t> inference,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oshibka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nakaplivaetsya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7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segodnishnii</a:t>
            </a:r>
            <a:r>
              <a:rPr lang="en-US" dirty="0" smtClean="0"/>
              <a:t> </a:t>
            </a:r>
            <a:r>
              <a:rPr lang="en-US" dirty="0" err="1" smtClean="0"/>
              <a:t>doklad</a:t>
            </a:r>
            <a:r>
              <a:rPr lang="en-US" dirty="0" smtClean="0"/>
              <a:t> </a:t>
            </a:r>
            <a:r>
              <a:rPr lang="en-US" dirty="0" err="1" smtClean="0"/>
              <a:t>budet</a:t>
            </a:r>
            <a:r>
              <a:rPr lang="en-US" dirty="0" smtClean="0"/>
              <a:t> </a:t>
            </a:r>
            <a:r>
              <a:rPr lang="en-US" dirty="0" err="1" smtClean="0"/>
              <a:t>vyglyadit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sleduyuschim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obrazom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Vnachale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raskazhu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motivacii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Provedu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kratkii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obzor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vozmozhnyh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napravlenii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primeneniya</a:t>
            </a:r>
            <a:r>
              <a:rPr lang="en-US" baseline="0" dirty="0" smtClean="0"/>
              <a:t> Machine learning v </a:t>
            </a:r>
            <a:r>
              <a:rPr lang="en-US" baseline="0" dirty="0" err="1" smtClean="0"/>
              <a:t>sfere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vyshislitelnoi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gidro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dinamiki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Oboznachu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dannoi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raboty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Vkratce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raskazhu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hode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raboty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 v </a:t>
            </a:r>
            <a:r>
              <a:rPr lang="en-US" baseline="0" dirty="0" err="1" smtClean="0"/>
              <a:t>konce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rasskazhu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poluchennyh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rezultatah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24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83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Nachnem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Motivacii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Вычислительная гидродинамика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(CFD)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дает инженерам возможность получить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tochnoe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подробное описание свойств/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parametrov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dirty="0" smtClean="0"/>
              <a:t>потока жидкости</a:t>
            </a:r>
            <a:r>
              <a:rPr lang="en-US" dirty="0" smtClean="0"/>
              <a:t> v </a:t>
            </a:r>
            <a:r>
              <a:rPr lang="en-US" dirty="0" err="1" smtClean="0"/>
              <a:t>chastnosti</a:t>
            </a:r>
            <a:r>
              <a:rPr lang="en-US" dirty="0" smtClean="0"/>
              <a:t>, I </a:t>
            </a:r>
            <a:r>
              <a:rPr lang="en-US" dirty="0" err="1" smtClean="0"/>
              <a:t>parametrov</a:t>
            </a:r>
            <a:r>
              <a:rPr lang="en-US" dirty="0" smtClean="0"/>
              <a:t> </a:t>
            </a:r>
            <a:r>
              <a:rPr lang="en-US" baseline="0" dirty="0" err="1" smtClean="0"/>
              <a:t>kakoi-libo</a:t>
            </a:r>
            <a:r>
              <a:rPr lang="en-US" baseline="0" dirty="0" smtClean="0"/>
              <a:t> </a:t>
            </a:r>
            <a:r>
              <a:rPr lang="en-US" dirty="0" err="1" smtClean="0"/>
              <a:t>sistemy</a:t>
            </a:r>
            <a:r>
              <a:rPr lang="en-US" dirty="0" smtClean="0"/>
              <a:t> v </a:t>
            </a:r>
            <a:r>
              <a:rPr lang="en-US" dirty="0" err="1" smtClean="0"/>
              <a:t>celom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etape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proektirovaniya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izgotovleniya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prototipa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zheleze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 </a:t>
            </a:r>
            <a:r>
              <a:rPr lang="en-US" baseline="0" dirty="0" err="1" smtClean="0"/>
              <a:t>svoe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vremya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pozvolilo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suchestvenno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sokratit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rashody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ispytaniya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sokratit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vremya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proektirovaniya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produkta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Odnako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uslozhneniem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system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stanovitsya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slozhnee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podbirat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parametry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razrabatyvaemoi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iz-za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chego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podpor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parametra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potrebovatsya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neskolkih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desyatkov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neskolki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soten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Odnako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stremleniem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kompanii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uluchsheniyu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harakteristik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produktov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vyzvannym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vsvyazi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etim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rostom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slozhnosti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togo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ili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inogo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produkta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Stalo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slozhnee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priderzhivatsya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ustoyavsheisya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praktike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kogda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proektirovanii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novogo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produkta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mozhno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bylo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osnovyvayas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opyte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inzhenera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kakih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to ne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slozhnyh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inzhenernyh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raschetah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razrabotat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prototip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kotoryi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peredaetsya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inzheneru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raschetchiku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provedeniya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vsestoronnih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virtualnyh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ispytanii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strike="sngStrike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chasche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stanovitsya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neobhodimym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uzhe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etape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prototipirovaniya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provodit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seriyu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neskolkih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desyatkov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ili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dazhe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soten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podbora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tolko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odnogo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parametra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Chto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ponyatno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privodit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udorazniyu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razrabotki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no I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vyzyvaet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zatory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vychislitelnyh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serverah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obhoda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problem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rynke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programmnogo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obespecheniya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suschestvuyut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nazyvaemye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1D CAE,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Kotorye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storony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pozvolyayut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sokratit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vremya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no s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drugoi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predyavlyayut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vysokie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trebovaniya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polzovotelyu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sostavlenie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nastroika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modelei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trebuyut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glubokogo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ponimaniya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proishodyaschihv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processov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Modeli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1D CAE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sostoyat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blokov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kazhdyi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kotoryh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pomoschi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nabora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analiticheskih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uravnenii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opisyavet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kakuyuto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sostavnuyu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chast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etom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ponimanie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fiziki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processa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vozlozhenna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celikom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polnostyu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inzhenera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sostavlyayuschego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model.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predstavte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vam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neobhodimo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hot I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pomoschi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udobnogo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instrumentariya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gotovyh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blokov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opisat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kakuyuto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zhivuyu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obemnuyu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principialnuyu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odnomernuyu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shemu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Vopervyh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mozhno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uchest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kakie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svyzi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mezhdu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blokami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vovtoryh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potratit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mnogo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vremeni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tyuning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modeli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podbora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kakih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koefficientov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strike="sngStrike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 baseline="0" dirty="0" err="1" smtClean="0"/>
              <a:t>Tak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zhe</a:t>
            </a:r>
            <a:r>
              <a:rPr lang="en-US" strike="sngStrike" baseline="0" dirty="0" smtClean="0"/>
              <a:t> v </a:t>
            </a:r>
            <a:r>
              <a:rPr lang="en-US" strike="sngStrike" baseline="0" dirty="0" err="1" smtClean="0"/>
              <a:t>sluchae</a:t>
            </a:r>
            <a:r>
              <a:rPr lang="en-US" strike="sngStrike" baseline="0" dirty="0" smtClean="0"/>
              <a:t> s </a:t>
            </a:r>
            <a:r>
              <a:rPr lang="en-US" strike="sngStrike" baseline="0" dirty="0" err="1" smtClean="0"/>
              <a:t>gidrodinamikloi</a:t>
            </a:r>
            <a:r>
              <a:rPr lang="en-US" strike="sngStrike" baseline="0" dirty="0" smtClean="0"/>
              <a:t>, </a:t>
            </a:r>
            <a:r>
              <a:rPr lang="en-US" strike="sngStrike" baseline="0" dirty="0" err="1" smtClean="0"/>
              <a:t>naprimer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pri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raschete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truboprovoda</a:t>
            </a:r>
            <a:r>
              <a:rPr lang="en-US" strike="sngStrike" baseline="0" dirty="0" smtClean="0"/>
              <a:t>, </a:t>
            </a:r>
            <a:r>
              <a:rPr lang="en-US" strike="sngStrike" baseline="0" dirty="0" err="1" smtClean="0"/>
              <a:t>obychnye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analiticheskie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uravneniya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nesposobny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peredat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vse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parametry</a:t>
            </a:r>
            <a:r>
              <a:rPr lang="en-US" strike="sngStrike" baseline="0" dirty="0" smtClean="0"/>
              <a:t>/</a:t>
            </a:r>
            <a:r>
              <a:rPr lang="en-US" strike="sngStrike" baseline="0" dirty="0" err="1" smtClean="0"/>
              <a:t>sostoyaniya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zhidkosti</a:t>
            </a:r>
            <a:r>
              <a:rPr lang="en-US" strike="sngStrike" baseline="0" dirty="0" smtClean="0"/>
              <a:t>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 baseline="0" dirty="0" smtClean="0"/>
              <a:t>I </a:t>
            </a:r>
            <a:r>
              <a:rPr lang="en-US" strike="sngStrike" baseline="0" dirty="0" err="1" smtClean="0"/>
              <a:t>naprimer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blok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obschityvayuschii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povorot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na</a:t>
            </a:r>
            <a:r>
              <a:rPr lang="en-US" strike="sngStrike" baseline="0" dirty="0" smtClean="0"/>
              <a:t> 90 </a:t>
            </a:r>
            <a:r>
              <a:rPr lang="en-US" strike="sngStrike" baseline="0" dirty="0" err="1" smtClean="0"/>
              <a:t>gradusov</a:t>
            </a:r>
            <a:r>
              <a:rPr lang="en-US" strike="sngStrike" baseline="0" dirty="0" smtClean="0"/>
              <a:t> (</a:t>
            </a:r>
            <a:r>
              <a:rPr lang="en-US" strike="sngStrike" baseline="0" dirty="0" err="1" smtClean="0"/>
              <a:t>tak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nazyvaemoe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koleno</a:t>
            </a:r>
            <a:r>
              <a:rPr lang="en-US" strike="sngStrike" baseline="0" dirty="0" smtClean="0"/>
              <a:t>) ne </a:t>
            </a:r>
            <a:r>
              <a:rPr lang="en-US" strike="sngStrike" baseline="0" dirty="0" err="1" smtClean="0"/>
              <a:t>budet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prinimat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vo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vnimanie</a:t>
            </a:r>
            <a:r>
              <a:rPr lang="en-US" strike="sngStrike" baseline="0" dirty="0" smtClean="0"/>
              <a:t> v </a:t>
            </a:r>
            <a:r>
              <a:rPr lang="en-US" strike="sngStrike" baseline="0" dirty="0" err="1" smtClean="0"/>
              <a:t>kakoi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otnositelnoi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pozicii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byl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raspolozhen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predyduschii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blok</a:t>
            </a:r>
            <a:r>
              <a:rPr lang="en-US" strike="sngStrike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 baseline="0" dirty="0" err="1" smtClean="0"/>
              <a:t>Esli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naprimer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eto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dva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kolena</a:t>
            </a:r>
            <a:r>
              <a:rPr lang="en-US" strike="sngStrike" baseline="0" dirty="0" smtClean="0"/>
              <a:t>, to </a:t>
            </a:r>
            <a:r>
              <a:rPr lang="en-US" strike="sngStrike" baseline="0" dirty="0" err="1" smtClean="0"/>
              <a:t>oni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mogut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byt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libo</a:t>
            </a:r>
            <a:r>
              <a:rPr lang="en-US" strike="sngStrike" baseline="0" dirty="0" smtClean="0"/>
              <a:t> v </a:t>
            </a:r>
            <a:r>
              <a:rPr lang="en-US" strike="sngStrike" baseline="0" dirty="0" err="1" smtClean="0"/>
              <a:t>odnoi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ploskosti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libo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perpendikulyarno</a:t>
            </a:r>
            <a:r>
              <a:rPr lang="en-US" strike="sngStrike" baseline="0" dirty="0" smtClean="0"/>
              <a:t> drug </a:t>
            </a:r>
            <a:r>
              <a:rPr lang="en-US" strike="sngStrike" baseline="0" dirty="0" err="1" smtClean="0"/>
              <a:t>drugu</a:t>
            </a:r>
            <a:r>
              <a:rPr lang="en-US" strike="sngStrike" baseline="0" dirty="0" smtClean="0"/>
              <a:t> I </a:t>
            </a:r>
            <a:r>
              <a:rPr lang="en-US" strike="sngStrike" baseline="0" dirty="0" err="1" smtClean="0"/>
              <a:t>tak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dalie</a:t>
            </a:r>
            <a:r>
              <a:rPr lang="en-US" strike="sngStrike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sngStrike" baseline="0" dirty="0" err="1" smtClean="0"/>
              <a:t>Dlya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nekotoryh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zadach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eto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yavlyaetsya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kritichnym</a:t>
            </a:r>
            <a:r>
              <a:rPr lang="en-US" strike="sngStrike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Otsyuda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voznikla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poprobovat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obedinit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skorost</a:t>
            </a:r>
            <a:r>
              <a:rPr lang="en-US" baseline="0" dirty="0" smtClean="0"/>
              <a:t> 1D CAE I </a:t>
            </a:r>
            <a:r>
              <a:rPr lang="en-US" baseline="0" dirty="0" err="1" smtClean="0"/>
              <a:t>tochnost</a:t>
            </a:r>
            <a:r>
              <a:rPr lang="en-US" baseline="0" dirty="0" smtClean="0"/>
              <a:t> CFD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schet</a:t>
            </a:r>
            <a:r>
              <a:rPr lang="en-US" baseline="0" dirty="0" smtClean="0"/>
              <a:t> Machine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56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Pered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tem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pristupit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vypolneniyu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provel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nebolshoi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research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predmet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suschetsvuyuschih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Machine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lerning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CFD.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Suschestvuet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dva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osnovnyh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napravleniya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primeneniyu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dobaleniyu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ML v CFD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Pervyi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nosit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pervuyu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ochered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akademicheskii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developerskii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harakter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uskorenie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schet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vnedreniya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ML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neposredstvenno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vychislitelnuyu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chast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softa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Naprimer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pomoschi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ML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osuschetsvit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nazyvaemyi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Improve scaling,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rezultaty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kruptoi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setke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uluchshit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“ do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rezultatov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vozmozhnyh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tolko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bole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melkoi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setke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nesopostavimyh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vremennyh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zatratah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sokratit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vychislitelnuyu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nagruzku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vychislenii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differencialnyh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uravnenii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schet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predskazyvaniya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nekotoryh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komponentov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uravnenii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Osnavnaya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slozhnost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zdes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tom,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govoril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bolshe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akademicheskaya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zadacha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imeyuschaya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malo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otnosheniya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obychnym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polzovatelyam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Vtoroe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napravlenie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k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kotoromu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otnositsya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umenshenie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razmernosti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modelei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podhod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primenim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kogda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stoit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zadacha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grubo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govorya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izucheniya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kazhdogo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otdelnogo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vihrya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trehmernom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prostranstve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dostatochno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usrednennoe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predstavlenie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potoke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kogda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my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mnogomernoe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sostoyanie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potok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zidkosti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aproksimiruem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odnomernogo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naprimer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polucheniya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sostoyaniya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uzkom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meste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kanala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gde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potok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apriori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odnomernyi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tem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samym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sniziv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vychislitelnye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zatraty</a:t>
            </a:r>
            <a:r>
              <a:rPr lang="en-US" sz="1200" b="0" i="0" strike="sngStrike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3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Pereidyom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proektam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kotorye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mne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udalos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naiti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otnosyaschimsya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vtromu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podhodu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oni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sosredotocheny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poluchenii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usrednennogo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predstavleniya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potoke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naprimer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obtekanii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prepytstviya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primery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resheniya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ploskosti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uslovno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trehmernom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prostranstave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Odnim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osnovnyh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nedostatkov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reshenii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chastnosti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podhoda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celom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yavlyaetsya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ego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neuniversalnost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uzkospecializirovannost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pod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konkretnyi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tip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zadachi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my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imeem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vozmozhnosti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naprimer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rabotah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izmenit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raschetnuyu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oblast.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neobhodimosti</a:t>
            </a:r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Chut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rasskazhu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obhodil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ogranichenie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no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nachale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by hotel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nemnogo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ostanovitsya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kotoryi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byl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vzyat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osnovu</a:t>
            </a:r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93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Odnim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samyh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novyh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pokazyvayuschii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horoshii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rezultat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yavlyaetsya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on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nauchnaya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pod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nazvaniem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DEEPCFD.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avtory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obraschayut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vnimanie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bolshistvo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reshayuschih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zadachu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obtekaniya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prepyatstviya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pomoschi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konvolyucionnyh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neironnyh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setei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osnovany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arhitekture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prosteishih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pokazyvayut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put k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uluchsheniyu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kachestva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predskazanii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schet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ispolzovaniya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arhitektury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U-net.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U-net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arhitektura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iznachalno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razrabotannaya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zadach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segmentacii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medecinskih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snimkav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poluchila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svoe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nazvanie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iz-za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harakternoi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formy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vide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latinskoi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bukvy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U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predstavlenii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shematicheskom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vide.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otlichie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obychnom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vhodnoe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izobrazhenie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ili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neskolko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pomoschi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konvolyucionnyh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sloev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MaxPoolinga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szhimmaetsya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nekoego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skrytogo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predstavleniya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kotorogo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dalee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decoder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pytaetsya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pomoschi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dekonvalyucionnyh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maxunpooling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sloev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vostanovit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izobrazhenie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libo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kakoe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drugoe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zadannoe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izobrazhenie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ili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neskolko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Osnovnoi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problemoi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yavlyaetsya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neizbezhnaya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poterya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informacii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maxunpoolinge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Arhitekture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U-NET eta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reshena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schet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kopirovaniya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chasti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skrytyh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sloev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coder v decoder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avtory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pokazali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chto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sluchae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kogda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vyhodnyh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izobrazhenii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neskolko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ispolzovanie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otdelnogo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decoder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kazhdogo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bolee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horoshii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rezultat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Poetomu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svoei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osnovu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vzyal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proekt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79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Cel</a:t>
            </a:r>
            <a:r>
              <a:rPr lang="en-US" dirty="0" smtClean="0"/>
              <a:t> </a:t>
            </a:r>
            <a:r>
              <a:rPr lang="en-US" dirty="0" err="1" smtClean="0"/>
              <a:t>dannoi</a:t>
            </a:r>
            <a:r>
              <a:rPr lang="en-US" dirty="0" smtClean="0"/>
              <a:t> </a:t>
            </a:r>
            <a:r>
              <a:rPr lang="en-US" dirty="0" err="1" smtClean="0"/>
              <a:t>raboty</a:t>
            </a:r>
            <a:r>
              <a:rPr lang="en-US" dirty="0" smtClean="0"/>
              <a:t> </a:t>
            </a:r>
            <a:r>
              <a:rPr lang="en-US" dirty="0" err="1" smtClean="0"/>
              <a:t>eto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Оценить состоятельность и эффективность применения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glubokih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konvalyucionnyh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neironnyh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setei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problemam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gidrodinamiki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а также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ocenit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общие трудо- и время- затраты на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podgotovku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ru-RU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обучение модели</a:t>
            </a:r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cel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ru-RU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Применить знания и навыки, полученные в ходе курса, и использовать их для решения практической задачи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2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Pereidem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zadacham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I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chto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hotelos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poluchit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vyhode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Osnovnym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parametrov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lyuboi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gidravlicheskoi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yavlyaetsya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velichina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poter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Izmeryaemaya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raznice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davlenii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vhode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vyhode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pravilo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znachenie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davleniya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vyhode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izvestno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izvestna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skorost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potoka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vhode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Ispolzuya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znacheniya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pomoschi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 my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vychislit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neohodimoe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davlenie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vhode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Odnako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govoril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ranee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variantov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konfiguracii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libo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bolshoe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kolichestvo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provedenie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sootvetstvuyuschego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chisla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zanimat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mnogo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vremeni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Poetomu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Hotelosby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ML model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sposobnuyu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predskazyvat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davlenie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vhode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Odnako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dlina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forma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zaranee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izvestna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nuzhna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kotoraya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budet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delat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predskazaniya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uslovno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beskonechnoi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uslovno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proizvolnoi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formy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sdelat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23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Moya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ideya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zaklyuchaetsya</a:t>
            </a:r>
            <a:r>
              <a:rPr lang="en-US" sz="1200" b="0" i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tom,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chtoby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obuchit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delat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predskazaniya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posektoralno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my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mozhem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podelit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primitivy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takie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naprimer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pryamoi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uchastok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ili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uchastok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povorotom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nekii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ugol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 tem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samym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vopervyh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my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poluchim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bolshe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obucheniya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modeli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menshih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vremennyh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zatratah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stanovyatsya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nuzhny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rezultaty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CFD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raschetov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ochen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dlinnyh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system. (v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dannoi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rabote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oboshelsya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sistemami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maksimalnoi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dliny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tri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sekcii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Pravda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zabegaya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nemnogo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vpered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etogo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okazalos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nedostatochno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kachestvennyh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predskazanii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Vovtoryh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sobstvenno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itogu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poluchim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vozmozhnost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delat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inference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system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lyuboi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dliny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formy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baseline="0" dirty="0" smtClean="0">
              <a:solidFill>
                <a:schemeClr val="tx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Nu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vtretih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u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nas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poyavitsya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vozmozhnost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modeli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znat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konfiguraciyu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samoi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T.k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zadat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razom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konfiguraciyu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vsei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sistemy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dovolno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tyazhelo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izlishne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kakoto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stepeni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Chem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zadat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konfiguraciyu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tolko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dlya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tekuschei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sekcii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predyduschei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sleduyuschei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sekcii</a:t>
            </a:r>
            <a:r>
              <a:rPr lang="en-US" sz="1200" b="0" i="0" kern="1200" baseline="0" dirty="0" smtClean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8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C1D0-299C-47B4-8D3F-E82B32E8D1EC}" type="datetime1">
              <a:rPr lang="en-US" smtClean="0"/>
              <a:t>2022-01-30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9340-3CCA-49F1-9D6A-2B58C6A9290C}" type="datetime1">
              <a:rPr lang="en-US" smtClean="0"/>
              <a:t>2022-01-30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10EE-45DA-4A22-9D05-1F52E97C8A63}" type="datetime1">
              <a:rPr lang="en-US" smtClean="0"/>
              <a:t>2022-01-30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EC6C-8795-49A0-AD56-33CD004CB4AB}" type="datetime1">
              <a:rPr lang="en-US" smtClean="0"/>
              <a:t>2022-01-30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910A-3F83-4DA2-B03C-D89873EA3FCF}" type="datetime1">
              <a:rPr lang="en-US" smtClean="0"/>
              <a:t>2022-01-30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1362-549D-4EAF-BB22-61F63B53CB0F}" type="datetime1">
              <a:rPr lang="en-US" smtClean="0"/>
              <a:t>2022-01-30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DD9F-14C2-4824-8D07-1DCA8176B4B9}" type="datetime1">
              <a:rPr lang="en-US" smtClean="0"/>
              <a:t>2022-01-30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74BF-BAF3-4DAF-9F32-0C890AA72B80}" type="datetime1">
              <a:rPr lang="en-US" smtClean="0"/>
              <a:t>2022-01-30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A95-0397-4FF1-88CE-9868671C250E}" type="datetime1">
              <a:rPr lang="en-US" smtClean="0"/>
              <a:t>2022-01-30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EF92B-8FBB-4DDE-AAA4-43338DAEBF6F}" type="datetime1">
              <a:rPr lang="en-US" smtClean="0"/>
              <a:t>2022-01-30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146F-C95D-42EA-AE92-9FB27F6111D6}" type="datetime1">
              <a:rPr lang="en-US" smtClean="0"/>
              <a:t>2022-01-30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46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2653CC5-CDDB-4F67-A73C-4AC9DB939636}" type="datetime1">
              <a:rPr lang="en-US" smtClean="0"/>
              <a:t>2022-01-30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74520" indent="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dQuery/cadquery" TargetMode="External"/><Relationship Id="rId7" Type="http://schemas.openxmlformats.org/officeDocument/2006/relationships/hyperlink" Target="https://www.paraview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penfoam.com/" TargetMode="External"/><Relationship Id="rId5" Type="http://schemas.openxmlformats.org/officeDocument/2006/relationships/hyperlink" Target="https://github.com/jaheyns/CfdOF" TargetMode="External"/><Relationship Id="rId4" Type="http://schemas.openxmlformats.org/officeDocument/2006/relationships/hyperlink" Target="https://www.freecadweb.org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4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93739" y="1828800"/>
            <a:ext cx="10801349" cy="30480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cap="none" dirty="0" smtClean="0"/>
              <a:t>The study </a:t>
            </a:r>
            <a:r>
              <a:rPr lang="en-US" sz="4000" cap="none" dirty="0"/>
              <a:t>of </a:t>
            </a:r>
            <a:r>
              <a:rPr lang="en-US" sz="4000" cap="none" dirty="0" smtClean="0"/>
              <a:t>DCNN method applicability to reduce routine </a:t>
            </a:r>
            <a:r>
              <a:rPr lang="en-US" sz="4000" cap="none" dirty="0"/>
              <a:t>work of a CFD-engineer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93738" y="4876800"/>
            <a:ext cx="10801350" cy="1288504"/>
          </a:xfrm>
        </p:spPr>
        <p:txBody>
          <a:bodyPr wrap="square" anchor="b">
            <a:normAutofit/>
          </a:bodyPr>
          <a:lstStyle/>
          <a:p>
            <a:pPr algn="r"/>
            <a:r>
              <a:rPr lang="en-US" sz="1800" dirty="0" smtClean="0"/>
              <a:t>Cheremisov </a:t>
            </a:r>
            <a:r>
              <a:rPr lang="en-US" sz="1800" dirty="0"/>
              <a:t>Stanislav</a:t>
            </a:r>
          </a:p>
          <a:p>
            <a:pPr algn="r"/>
            <a:r>
              <a:rPr lang="en-US" sz="1800" dirty="0" smtClean="0"/>
              <a:t>2022/01/28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693738" y="685800"/>
            <a:ext cx="10801350" cy="11430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/>
              <a:t>Presentation of the Final project</a:t>
            </a:r>
            <a:br>
              <a:rPr lang="en-US" sz="1800" dirty="0" smtClean="0"/>
            </a:br>
            <a:r>
              <a:rPr lang="en-US" sz="1800" dirty="0" smtClean="0"/>
              <a:t>on the </a:t>
            </a:r>
            <a:r>
              <a:rPr lang="en-US" sz="1800" dirty="0" err="1" smtClean="0"/>
              <a:t>SkillFactory</a:t>
            </a:r>
            <a:r>
              <a:rPr lang="en-US" sz="1800" dirty="0" smtClean="0"/>
              <a:t> course</a:t>
            </a:r>
            <a:br>
              <a:rPr lang="en-US" sz="1800" dirty="0" smtClean="0"/>
            </a:br>
            <a:r>
              <a:rPr lang="en-US" sz="1800" dirty="0" smtClean="0"/>
              <a:t>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2887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ded Corner 15"/>
          <p:cNvSpPr/>
          <p:nvPr/>
        </p:nvSpPr>
        <p:spPr>
          <a:xfrm>
            <a:off x="8438365" y="2642772"/>
            <a:ext cx="2225555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ParaView</a:t>
            </a:r>
            <a:endParaRPr lang="en-US" sz="1400" dirty="0" smtClean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Python script (Macros)</a:t>
            </a:r>
            <a:endParaRPr lang="en-US" sz="1400" dirty="0"/>
          </a:p>
        </p:txBody>
      </p:sp>
      <p:sp>
        <p:nvSpPr>
          <p:cNvPr id="15" name="Folded Corner 14"/>
          <p:cNvSpPr/>
          <p:nvPr/>
        </p:nvSpPr>
        <p:spPr>
          <a:xfrm>
            <a:off x="6029096" y="2642772"/>
            <a:ext cx="2225555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OpenFOAM</a:t>
            </a:r>
            <a:endParaRPr lang="en-US" sz="1400" dirty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err="1" smtClean="0"/>
              <a:t>SimpleFOAM</a:t>
            </a:r>
            <a:r>
              <a:rPr lang="en-US" sz="1400" dirty="0" smtClean="0"/>
              <a:t> solver</a:t>
            </a:r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Bash-scripts</a:t>
            </a:r>
            <a:endParaRPr lang="en-US" sz="1400" dirty="0"/>
          </a:p>
        </p:txBody>
      </p:sp>
      <p:sp>
        <p:nvSpPr>
          <p:cNvPr id="13" name="Folded Corner 12"/>
          <p:cNvSpPr/>
          <p:nvPr/>
        </p:nvSpPr>
        <p:spPr>
          <a:xfrm>
            <a:off x="3613830" y="2642772"/>
            <a:ext cx="2231552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FreeCAD</a:t>
            </a:r>
            <a:endParaRPr lang="en-US" sz="1400" dirty="0" smtClean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Add-on: </a:t>
            </a:r>
            <a:r>
              <a:rPr lang="en-US" sz="1400" dirty="0" err="1" smtClean="0"/>
              <a:t>CfdOF</a:t>
            </a:r>
            <a:endParaRPr lang="en-US" sz="1400" dirty="0" smtClean="0"/>
          </a:p>
          <a:p>
            <a:pPr marL="447675" lvl="1" indent="-180975">
              <a:buFont typeface="Wingdings" panose="05000000000000000000" pitchFamily="2" charset="2"/>
              <a:buChar char="§"/>
            </a:pPr>
            <a:r>
              <a:rPr lang="en-US" sz="1400" dirty="0" smtClean="0"/>
              <a:t>Python script (Macros)</a:t>
            </a:r>
            <a:endParaRPr lang="en-US" sz="1400" dirty="0"/>
          </a:p>
        </p:txBody>
      </p:sp>
      <p:sp>
        <p:nvSpPr>
          <p:cNvPr id="12" name="Folded Corner 11"/>
          <p:cNvSpPr/>
          <p:nvPr/>
        </p:nvSpPr>
        <p:spPr>
          <a:xfrm>
            <a:off x="1201638" y="2642772"/>
            <a:ext cx="2228477" cy="1138654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268288" indent="-268288">
              <a:buFont typeface="Wingdings" panose="05000000000000000000" pitchFamily="2" charset="2"/>
              <a:buChar char="v"/>
            </a:pPr>
            <a:r>
              <a:rPr lang="en-US" sz="1400" dirty="0" err="1" smtClean="0"/>
              <a:t>CadQuery</a:t>
            </a:r>
            <a:endParaRPr lang="en-US" sz="1400" dirty="0" smtClean="0"/>
          </a:p>
          <a:p>
            <a:pPr marL="447675" lvl="1" indent="-179388">
              <a:buFont typeface="Wingdings" panose="05000000000000000000" pitchFamily="2" charset="2"/>
              <a:buChar char="§"/>
            </a:pPr>
            <a:r>
              <a:rPr lang="en-US" sz="1400" dirty="0" smtClean="0"/>
              <a:t>Python script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 smtClean="0"/>
              <a:t>Workflow: Data generation</a:t>
            </a:r>
            <a:endParaRPr lang="en-US" cap="none" dirty="0"/>
          </a:p>
        </p:txBody>
      </p:sp>
      <p:sp>
        <p:nvSpPr>
          <p:cNvPr id="7" name="Pentagon 6"/>
          <p:cNvSpPr/>
          <p:nvPr/>
        </p:nvSpPr>
        <p:spPr>
          <a:xfrm>
            <a:off x="1198563" y="2000925"/>
            <a:ext cx="2545898" cy="646331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CAD model</a:t>
            </a:r>
            <a:br>
              <a:rPr lang="en-US" dirty="0" smtClean="0"/>
            </a:br>
            <a:r>
              <a:rPr lang="en-US" dirty="0" smtClean="0"/>
              <a:t>Generation</a:t>
            </a:r>
            <a:endParaRPr lang="en-US" dirty="0"/>
          </a:p>
        </p:txBody>
      </p:sp>
      <p:sp>
        <p:nvSpPr>
          <p:cNvPr id="8" name="Chevron 7"/>
          <p:cNvSpPr/>
          <p:nvPr/>
        </p:nvSpPr>
        <p:spPr>
          <a:xfrm>
            <a:off x="3613830" y="2000925"/>
            <a:ext cx="2545898" cy="646331"/>
          </a:xfrm>
          <a:prstGeom prst="chevr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CFD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Pre-processing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029097" y="2000925"/>
            <a:ext cx="2545899" cy="646331"/>
          </a:xfrm>
          <a:prstGeom prst="chevr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CFD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Solving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444364" y="2000925"/>
            <a:ext cx="2545899" cy="646331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CFD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Post-processing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1123122" y="3879163"/>
            <a:ext cx="2379002" cy="1135696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Totally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2058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</a:p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200 row of code</a:t>
            </a:r>
          </a:p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3 min 15 sec</a:t>
            </a:r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3507721" y="3880905"/>
            <a:ext cx="2379002" cy="710964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300 row of code</a:t>
            </a:r>
          </a:p>
          <a:p>
            <a:pPr marL="179388" indent="-134938" algn="just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about 24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5902484" y="3879163"/>
            <a:ext cx="2379002" cy="1098762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 bash-scripts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automate the process</a:t>
            </a: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about 1 week on 2 workstations</a:t>
            </a:r>
          </a:p>
        </p:txBody>
      </p:sp>
      <p:sp>
        <p:nvSpPr>
          <p:cNvPr id="23" name="Content Placeholder 1"/>
          <p:cNvSpPr txBox="1">
            <a:spLocks/>
          </p:cNvSpPr>
          <p:nvPr/>
        </p:nvSpPr>
        <p:spPr>
          <a:xfrm>
            <a:off x="8361641" y="3879163"/>
            <a:ext cx="2379002" cy="2142125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250 row of code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Runtime about 12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hrs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Totally 6024 input sets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(15 files was broken)</a:t>
            </a:r>
          </a:p>
          <a:p>
            <a:pPr marL="179388" indent="-134938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Including max and min values of each cross section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97868" y="6172200"/>
            <a:ext cx="2927725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27063">
              <a:lnSpc>
                <a:spcPct val="90000"/>
              </a:lnSpc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CadQuery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github.com/CadQuery/cadquery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tabLst>
                <a:tab pos="627063" algn="l"/>
              </a:tabLst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FreeCAD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	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https://www.freecadweb.org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/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91039" y="6172200"/>
            <a:ext cx="2900153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806450">
              <a:lnSpc>
                <a:spcPct val="90000"/>
              </a:lnSpc>
            </a:pP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CfdOF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add-on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5"/>
              </a:rPr>
              <a:t>github.com/jaheyns/CfdOF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  <a:p>
            <a:pPr defTabSz="806450">
              <a:lnSpc>
                <a:spcPct val="90000"/>
              </a:lnSpc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OpenFOAM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https://www.openfoam.com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6"/>
              </a:rPr>
              <a:t>/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46406" y="6172200"/>
            <a:ext cx="2143857" cy="20313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 defTabSz="538163">
              <a:lnSpc>
                <a:spcPct val="90000"/>
              </a:lnSpc>
            </a:pP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ParaView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	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https://www.paraview.org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hlinkClick r:id="rId7"/>
              </a:rPr>
              <a:t>/</a:t>
            </a:r>
            <a:endParaRPr lang="en-US" sz="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3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93738" y="1600200"/>
            <a:ext cx="10801350" cy="4925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/>
              <a:t>Workflow: </a:t>
            </a:r>
            <a:r>
              <a:rPr lang="en-US" cap="none" dirty="0" smtClean="0"/>
              <a:t>Data </a:t>
            </a:r>
            <a:r>
              <a:rPr lang="en-US" cap="none" dirty="0"/>
              <a:t>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4375496"/>
            <a:ext cx="3657788" cy="963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850637"/>
            <a:ext cx="3657788" cy="19317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98922" y="1844824"/>
            <a:ext cx="57480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i="1" u="sng" dirty="0"/>
              <a:t>Diverging</a:t>
            </a:r>
          </a:p>
          <a:p>
            <a:pPr algn="just"/>
            <a:r>
              <a:rPr lang="en-US" sz="800" i="1" dirty="0"/>
              <a:t>For the Diverging maps, we want to have monotonically increasing </a:t>
            </a:r>
            <a:r>
              <a:rPr lang="en-US" sz="800" i="1" dirty="0" smtClean="0"/>
              <a:t>L* </a:t>
            </a:r>
            <a:r>
              <a:rPr lang="en-US" sz="800" i="1" dirty="0"/>
              <a:t>values up to a maximum, which should be close to </a:t>
            </a:r>
            <a:r>
              <a:rPr lang="en-US" sz="800" i="1" dirty="0" smtClean="0"/>
              <a:t>L*=100, </a:t>
            </a:r>
            <a:r>
              <a:rPr lang="en-US" sz="800" i="1" dirty="0"/>
              <a:t>followed by monotonically decreasing L*</a:t>
            </a:r>
            <a:r>
              <a:rPr lang="en-US" sz="800" i="1" dirty="0" smtClean="0"/>
              <a:t> </a:t>
            </a:r>
            <a:r>
              <a:rPr lang="en-US" sz="800" i="1" dirty="0"/>
              <a:t>values. We are looking for approximately equal minimum L*</a:t>
            </a:r>
            <a:r>
              <a:rPr lang="en-US" sz="800" i="1" dirty="0" smtClean="0"/>
              <a:t> </a:t>
            </a:r>
            <a:r>
              <a:rPr lang="en-US" sz="800" i="1" dirty="0"/>
              <a:t>values at opposite ends of the </a:t>
            </a:r>
            <a:r>
              <a:rPr lang="en-US" sz="800" i="1" dirty="0" err="1"/>
              <a:t>colormap</a:t>
            </a:r>
            <a:r>
              <a:rPr lang="en-US" sz="800" i="1" dirty="0"/>
              <a:t>. By these measures, </a:t>
            </a:r>
            <a:r>
              <a:rPr lang="en-US" sz="800" i="1" dirty="0" err="1"/>
              <a:t>BrBG</a:t>
            </a:r>
            <a:r>
              <a:rPr lang="en-US" sz="800" i="1" dirty="0"/>
              <a:t> and </a:t>
            </a:r>
            <a:r>
              <a:rPr lang="en-US" sz="800" i="1" dirty="0" err="1"/>
              <a:t>RdBu</a:t>
            </a:r>
            <a:r>
              <a:rPr lang="en-US" sz="800" i="1" dirty="0"/>
              <a:t> are good options. </a:t>
            </a:r>
            <a:r>
              <a:rPr lang="en-US" sz="800" i="1" dirty="0" err="1"/>
              <a:t>coolwarm</a:t>
            </a:r>
            <a:r>
              <a:rPr lang="en-US" sz="800" i="1" dirty="0"/>
              <a:t> is a good option, but it doesn't span a wide range of L*</a:t>
            </a:r>
            <a:r>
              <a:rPr lang="en-US" sz="800" i="1" dirty="0" smtClean="0"/>
              <a:t> </a:t>
            </a:r>
            <a:r>
              <a:rPr lang="en-US" sz="800" i="1" dirty="0"/>
              <a:t>values (see grayscale section below).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13891" y="5545496"/>
            <a:ext cx="9433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i="1" u="sng" dirty="0"/>
              <a:t>Sequential</a:t>
            </a:r>
          </a:p>
          <a:p>
            <a:pPr algn="just"/>
            <a:r>
              <a:rPr lang="en-US" sz="800" i="1" dirty="0"/>
              <a:t>For the Sequential plots, the lightness value increases monotonically through the </a:t>
            </a:r>
            <a:r>
              <a:rPr lang="en-US" sz="800" i="1" dirty="0" err="1"/>
              <a:t>colormaps</a:t>
            </a:r>
            <a:r>
              <a:rPr lang="en-US" sz="800" i="1" dirty="0"/>
              <a:t>. This is good. Some of the L*</a:t>
            </a:r>
            <a:r>
              <a:rPr lang="en-US" sz="800" i="1" dirty="0" smtClean="0"/>
              <a:t> </a:t>
            </a:r>
            <a:r>
              <a:rPr lang="en-US" sz="800" i="1" dirty="0"/>
              <a:t>values in the </a:t>
            </a:r>
            <a:r>
              <a:rPr lang="en-US" sz="800" i="1" dirty="0" err="1"/>
              <a:t>colormaps</a:t>
            </a:r>
            <a:r>
              <a:rPr lang="en-US" sz="800" i="1" dirty="0"/>
              <a:t> span from 0 to 100 (binary and the other grayscale), and others start around L</a:t>
            </a:r>
            <a:r>
              <a:rPr lang="en-US" sz="800" i="1" dirty="0" smtClean="0"/>
              <a:t>*=20. </a:t>
            </a:r>
            <a:r>
              <a:rPr lang="en-US" sz="800" i="1" dirty="0"/>
              <a:t>Those that have a smaller range of L*</a:t>
            </a:r>
            <a:r>
              <a:rPr lang="en-US" sz="800" i="1" dirty="0" smtClean="0"/>
              <a:t> </a:t>
            </a:r>
            <a:r>
              <a:rPr lang="en-US" sz="800" i="1" dirty="0"/>
              <a:t>will accordingly have a smaller perceptual range. Note also that </a:t>
            </a:r>
            <a:r>
              <a:rPr lang="en-US" sz="800" i="1" dirty="0" smtClean="0"/>
              <a:t>the</a:t>
            </a:r>
            <a:r>
              <a:rPr lang="en-US" sz="800" i="1" dirty="0"/>
              <a:t> L*</a:t>
            </a:r>
            <a:r>
              <a:rPr lang="en-US" sz="800" i="1" dirty="0" smtClean="0"/>
              <a:t>  </a:t>
            </a:r>
            <a:r>
              <a:rPr lang="en-US" sz="800" i="1" dirty="0"/>
              <a:t>function varies amongst the </a:t>
            </a:r>
            <a:r>
              <a:rPr lang="en-US" sz="800" i="1" dirty="0" err="1"/>
              <a:t>colormaps</a:t>
            </a:r>
            <a:r>
              <a:rPr lang="en-US" sz="800" i="1" dirty="0"/>
              <a:t>: some are approximately linear in L*</a:t>
            </a:r>
            <a:r>
              <a:rPr lang="en-US" sz="800" i="1" dirty="0" smtClean="0"/>
              <a:t> </a:t>
            </a:r>
            <a:r>
              <a:rPr lang="en-US" sz="800" i="1" dirty="0"/>
              <a:t>and others are more curved.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22" y="2611974"/>
            <a:ext cx="1170432" cy="11704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84" y="2611974"/>
            <a:ext cx="1170432" cy="1170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46" y="2611974"/>
            <a:ext cx="1170432" cy="1170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08" y="2611974"/>
            <a:ext cx="1170432" cy="1170432"/>
          </a:xfrm>
          <a:prstGeom prst="rect">
            <a:avLst/>
          </a:prstGeom>
        </p:spPr>
      </p:pic>
      <p:sp>
        <p:nvSpPr>
          <p:cNvPr id="16" name="Isosceles Triangle 15"/>
          <p:cNvSpPr/>
          <p:nvPr/>
        </p:nvSpPr>
        <p:spPr>
          <a:xfrm rot="10800000">
            <a:off x="3882449" y="4005072"/>
            <a:ext cx="4428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54" y="4375496"/>
            <a:ext cx="1170000" cy="117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16" y="4375496"/>
            <a:ext cx="1170000" cy="117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78" y="4375496"/>
            <a:ext cx="1170000" cy="117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940" y="4375496"/>
            <a:ext cx="1170000" cy="11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1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93738" y="1600200"/>
            <a:ext cx="1080135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/>
              <a:t>Workflow: </a:t>
            </a:r>
            <a:r>
              <a:rPr lang="en-US" cap="none" dirty="0" smtClean="0"/>
              <a:t>Data </a:t>
            </a:r>
            <a:r>
              <a:rPr lang="en-US" cap="none" dirty="0"/>
              <a:t>generation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58"/>
          <a:stretch/>
        </p:blipFill>
        <p:spPr>
          <a:xfrm>
            <a:off x="6054133" y="4653136"/>
            <a:ext cx="5007832" cy="137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33" y="1772816"/>
            <a:ext cx="4315047" cy="33205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91332" y="2069066"/>
            <a:ext cx="2052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3543332" y="2014575"/>
            <a:ext cx="300082" cy="2169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900" dirty="0">
                <a:solidFill>
                  <a:srgbClr val="FF0000"/>
                </a:solidFill>
              </a:rPr>
              <a:t>①</a:t>
            </a:r>
            <a:endParaRPr lang="en-US" sz="900" dirty="0" smtClean="0">
              <a:solidFill>
                <a:srgbClr val="FF0000"/>
              </a:solidFill>
            </a:endParaRPr>
          </a:p>
        </p:txBody>
      </p:sp>
      <p:sp>
        <p:nvSpPr>
          <p:cNvPr id="23" name="Content Placeholder 1"/>
          <p:cNvSpPr txBox="1">
            <a:spLocks/>
          </p:cNvSpPr>
          <p:nvPr/>
        </p:nvSpPr>
        <p:spPr>
          <a:xfrm>
            <a:off x="6094412" y="1828800"/>
            <a:ext cx="4895851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12738" algn="just">
              <a:buFont typeface="+mj-lt"/>
              <a:buAutoNum type="arabicPeriod"/>
            </a:pPr>
            <a:r>
              <a:rPr lang="en-US" sz="1800" dirty="0" smtClean="0"/>
              <a:t>Data conversion to </a:t>
            </a:r>
            <a:r>
              <a:rPr lang="en-US" sz="1800" dirty="0"/>
              <a:t>a single channel </a:t>
            </a:r>
            <a:r>
              <a:rPr lang="en-US" sz="1800" dirty="0" smtClean="0"/>
              <a:t> grayscale image</a:t>
            </a:r>
          </a:p>
          <a:p>
            <a:pPr marL="357188" indent="-312738" algn="just">
              <a:buFont typeface="+mj-lt"/>
              <a:buAutoNum type="arabicPeriod"/>
            </a:pPr>
            <a:r>
              <a:rPr lang="en-US" sz="1800" dirty="0" smtClean="0"/>
              <a:t>Pixel value normalization ([-1:1])</a:t>
            </a:r>
          </a:p>
          <a:p>
            <a:pPr marL="357188" indent="-312738" algn="just">
              <a:buFont typeface="+mj-lt"/>
              <a:buAutoNum type="arabicPeriod"/>
            </a:pPr>
            <a:r>
              <a:rPr lang="en-US" sz="1800" dirty="0" smtClean="0"/>
              <a:t>Changing color value to real value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99501" y="2879150"/>
            <a:ext cx="1260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/>
          <p:cNvSpPr txBox="1"/>
          <p:nvPr/>
        </p:nvSpPr>
        <p:spPr>
          <a:xfrm>
            <a:off x="2759501" y="2860196"/>
            <a:ext cx="300082" cy="2169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900" dirty="0" smtClean="0">
                <a:solidFill>
                  <a:srgbClr val="FF0000"/>
                </a:solidFill>
              </a:rPr>
              <a:t>②</a:t>
            </a:r>
            <a:endParaRPr lang="en-US" sz="900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87438" y="3471648"/>
                <a:ext cx="4219297" cy="474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38" y="3471648"/>
                <a:ext cx="4219297" cy="474745"/>
              </a:xfrm>
              <a:prstGeom prst="rect">
                <a:avLst/>
              </a:prstGeom>
              <a:blipFill rotWithShape="0">
                <a:blip r:embed="rId5"/>
                <a:stretch>
                  <a:fillRect l="-145" t="-11538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629916" y="4411582"/>
            <a:ext cx="2952994" cy="681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4582910" y="4516379"/>
            <a:ext cx="300082" cy="2169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900" dirty="0" smtClean="0">
                <a:solidFill>
                  <a:srgbClr val="FF0000"/>
                </a:solidFill>
              </a:rPr>
              <a:t>③</a:t>
            </a:r>
            <a:endParaRPr lang="en-US" sz="900" dirty="0" smtClean="0">
              <a:solidFill>
                <a:srgbClr val="FF0000"/>
              </a:solidFill>
            </a:endParaRPr>
          </a:p>
        </p:txBody>
      </p:sp>
      <p:sp>
        <p:nvSpPr>
          <p:cNvPr id="31" name="Isosceles Triangle 30"/>
          <p:cNvSpPr/>
          <p:nvPr/>
        </p:nvSpPr>
        <p:spPr>
          <a:xfrm rot="10800000">
            <a:off x="6310436" y="4509127"/>
            <a:ext cx="4428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20"/>
          <a:stretch/>
        </p:blipFill>
        <p:spPr>
          <a:xfrm>
            <a:off x="1491333" y="5241218"/>
            <a:ext cx="4315048" cy="70806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1491332" y="3350672"/>
            <a:ext cx="2088000" cy="180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Arrow Connector 7"/>
          <p:cNvCxnSpPr>
            <a:stCxn id="3" idx="1"/>
            <a:endCxn id="6" idx="1"/>
          </p:cNvCxnSpPr>
          <p:nvPr/>
        </p:nvCxnSpPr>
        <p:spPr>
          <a:xfrm rot="10800000">
            <a:off x="1491333" y="3433109"/>
            <a:ext cx="12700" cy="2162140"/>
          </a:xfrm>
          <a:prstGeom prst="bentConnector3">
            <a:avLst>
              <a:gd name="adj1" fmla="val 1800000"/>
            </a:avLst>
          </a:prstGeom>
          <a:ln w="9525">
            <a:solidFill>
              <a:schemeClr val="accent4"/>
            </a:solidFill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87438" y="3968072"/>
                <a:ext cx="3956148" cy="397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79388">
                  <a:lnSpc>
                    <a:spcPct val="90000"/>
                  </a:lnSpc>
                </a:pPr>
                <a:r>
                  <a:rPr lang="en-US" sz="1100" i="1" dirty="0" smtClean="0"/>
                  <a:t>here,</a:t>
                </a:r>
                <a:r>
                  <a:rPr lang="en-US" sz="11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sz="1100" b="0" i="1" dirty="0" smtClean="0">
                    <a:latin typeface="Cambria Math" panose="02040503050406030204" pitchFamily="18" charset="0"/>
                  </a:rPr>
                </a:br>
                <a:r>
                  <a:rPr lang="en-US" sz="1100" b="0" i="1" dirty="0" smtClean="0">
                    <a:latin typeface="Cambria Math" panose="02040503050406030204" pitchFamily="18" charset="0"/>
                  </a:rPr>
                  <a:t>	p</a:t>
                </a:r>
                <a:r>
                  <a:rPr lang="en-US" sz="1100" i="1" dirty="0" smtClean="0"/>
                  <a:t> is gray value of the pixel;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100" i="1" dirty="0" smtClean="0"/>
                  <a:t> is real value at the point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38" y="3968072"/>
                <a:ext cx="3956148" cy="397032"/>
              </a:xfrm>
              <a:prstGeom prst="rect">
                <a:avLst/>
              </a:prstGeom>
              <a:blipFill rotWithShape="0">
                <a:blip r:embed="rId7"/>
                <a:stretch>
                  <a:fillRect t="-4615" b="-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0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 animBg="1"/>
      <p:bldP spid="28" grpId="0"/>
      <p:bldP spid="31" grpId="0" animBg="1"/>
      <p:bldP spid="18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93738" y="1600200"/>
            <a:ext cx="1080135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/>
              <a:t>Workflow: </a:t>
            </a:r>
            <a:r>
              <a:rPr lang="en-US" cap="none" dirty="0" smtClean="0"/>
              <a:t>Data </a:t>
            </a:r>
            <a:r>
              <a:rPr lang="en-US" cap="none" dirty="0"/>
              <a:t>generation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1" y="1828800"/>
            <a:ext cx="5352372" cy="620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3"/>
          <a:stretch/>
        </p:blipFill>
        <p:spPr>
          <a:xfrm>
            <a:off x="2419930" y="2924944"/>
            <a:ext cx="1806904" cy="153015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063235" y="2996952"/>
            <a:ext cx="0" cy="136800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95283" y="2996952"/>
            <a:ext cx="0" cy="136800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559179" y="3456974"/>
            <a:ext cx="1368000" cy="9743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59179" y="3883767"/>
            <a:ext cx="1368000" cy="9743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98563" y="2276872"/>
            <a:ext cx="143321" cy="172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" name="Curved Connector 13"/>
          <p:cNvCxnSpPr>
            <a:stCxn id="12" idx="2"/>
          </p:cNvCxnSpPr>
          <p:nvPr/>
        </p:nvCxnSpPr>
        <p:spPr>
          <a:xfrm rot="16200000" flipH="1">
            <a:off x="1624952" y="2094180"/>
            <a:ext cx="873265" cy="1582721"/>
          </a:xfrm>
          <a:prstGeom prst="bentConnector2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678220" y="2276871"/>
            <a:ext cx="143321" cy="172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6" name="Curved Connector 35"/>
          <p:cNvCxnSpPr>
            <a:stCxn id="35" idx="2"/>
          </p:cNvCxnSpPr>
          <p:nvPr/>
        </p:nvCxnSpPr>
        <p:spPr>
          <a:xfrm rot="16200000" flipH="1">
            <a:off x="2094268" y="2104520"/>
            <a:ext cx="775211" cy="1463985"/>
          </a:xfrm>
          <a:prstGeom prst="bentConnector2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232000" y="2271133"/>
            <a:ext cx="143321" cy="1720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8" name="Curved Connector 37"/>
          <p:cNvCxnSpPr>
            <a:stCxn id="37" idx="2"/>
          </p:cNvCxnSpPr>
          <p:nvPr/>
        </p:nvCxnSpPr>
        <p:spPr>
          <a:xfrm rot="16200000" flipH="1">
            <a:off x="2634311" y="2112519"/>
            <a:ext cx="710324" cy="1371625"/>
          </a:xfrm>
          <a:prstGeom prst="bentConnector2">
            <a:avLst/>
          </a:prstGeom>
          <a:ln w="9525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560521" y="2271133"/>
            <a:ext cx="288000" cy="1720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0" name="Curved Connector 39"/>
          <p:cNvCxnSpPr>
            <a:stCxn id="39" idx="2"/>
          </p:cNvCxnSpPr>
          <p:nvPr/>
        </p:nvCxnSpPr>
        <p:spPr>
          <a:xfrm rot="16200000" flipH="1">
            <a:off x="2188781" y="2958910"/>
            <a:ext cx="1201675" cy="170194"/>
          </a:xfrm>
          <a:prstGeom prst="bentConnector2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193776" y="2274462"/>
            <a:ext cx="143321" cy="1720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4" name="Curved Connector 43"/>
          <p:cNvCxnSpPr>
            <a:stCxn id="43" idx="2"/>
          </p:cNvCxnSpPr>
          <p:nvPr/>
        </p:nvCxnSpPr>
        <p:spPr>
          <a:xfrm flipH="1">
            <a:off x="3254467" y="2446499"/>
            <a:ext cx="0" cy="1188000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783285" y="2271133"/>
            <a:ext cx="143321" cy="1720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8" name="Curved Connector 47"/>
          <p:cNvCxnSpPr>
            <a:stCxn id="47" idx="2"/>
          </p:cNvCxnSpPr>
          <p:nvPr/>
        </p:nvCxnSpPr>
        <p:spPr>
          <a:xfrm rot="5400000">
            <a:off x="3152943" y="2952637"/>
            <a:ext cx="1211470" cy="192536"/>
          </a:xfrm>
          <a:prstGeom prst="bentConnector2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083892" y="2271133"/>
            <a:ext cx="216000" cy="1720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3" name="Curved Connector 52"/>
          <p:cNvCxnSpPr>
            <a:stCxn id="52" idx="2"/>
          </p:cNvCxnSpPr>
          <p:nvPr/>
        </p:nvCxnSpPr>
        <p:spPr>
          <a:xfrm rot="5400000">
            <a:off x="2788366" y="2579408"/>
            <a:ext cx="1539765" cy="1267288"/>
          </a:xfrm>
          <a:prstGeom prst="bentConnector2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565078" y="2276759"/>
            <a:ext cx="143321" cy="1720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7" name="Curved Connector 56"/>
          <p:cNvCxnSpPr>
            <a:stCxn id="56" idx="2"/>
          </p:cNvCxnSpPr>
          <p:nvPr/>
        </p:nvCxnSpPr>
        <p:spPr>
          <a:xfrm rot="5400000">
            <a:off x="3178658" y="2612285"/>
            <a:ext cx="1621571" cy="1294592"/>
          </a:xfrm>
          <a:prstGeom prst="bentConnector2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081585" y="2271133"/>
            <a:ext cx="143321" cy="1720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1" name="Curved Connector 60"/>
          <p:cNvCxnSpPr>
            <a:stCxn id="60" idx="2"/>
          </p:cNvCxnSpPr>
          <p:nvPr/>
        </p:nvCxnSpPr>
        <p:spPr>
          <a:xfrm rot="5400000">
            <a:off x="3585803" y="2616381"/>
            <a:ext cx="1740655" cy="1394233"/>
          </a:xfrm>
          <a:prstGeom prst="bentConnector2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Multiply 77"/>
          <p:cNvSpPr/>
          <p:nvPr/>
        </p:nvSpPr>
        <p:spPr>
          <a:xfrm>
            <a:off x="2349996" y="2772361"/>
            <a:ext cx="1800000" cy="1800000"/>
          </a:xfrm>
          <a:prstGeom prst="mathMultiply">
            <a:avLst>
              <a:gd name="adj1" fmla="val 5093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4690442"/>
            <a:ext cx="1764000" cy="1358122"/>
          </a:xfrm>
          <a:prstGeom prst="rect">
            <a:avLst/>
          </a:prstGeom>
        </p:spPr>
      </p:pic>
      <p:sp>
        <p:nvSpPr>
          <p:cNvPr id="121" name="Isosceles Triangle 120"/>
          <p:cNvSpPr/>
          <p:nvPr/>
        </p:nvSpPr>
        <p:spPr>
          <a:xfrm rot="5400000">
            <a:off x="5014286" y="4112960"/>
            <a:ext cx="2160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6178142" y="1828800"/>
            <a:ext cx="4812122" cy="877163"/>
          </a:xfrm>
          <a:prstGeom prst="rect">
            <a:avLst/>
          </a:prstGeom>
        </p:spPr>
        <p:txBody>
          <a:bodyPr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indent="-457200" algn="just">
              <a:buFont typeface="+mj-lt"/>
              <a:buAutoNum type="arabicPeriod"/>
            </a:pPr>
            <a:r>
              <a:rPr lang="en-US" sz="2000" dirty="0" smtClean="0"/>
              <a:t>Label encoding of “*size” column</a:t>
            </a:r>
          </a:p>
          <a:p>
            <a:pPr marL="502920" indent="-457200" algn="just">
              <a:buFont typeface="+mj-lt"/>
              <a:buAutoNum type="arabicPeriod"/>
            </a:pPr>
            <a:r>
              <a:rPr lang="en-US" sz="2000" dirty="0" smtClean="0"/>
              <a:t>Using Tessellation instead Tile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3"/>
          <a:stretch/>
        </p:blipFill>
        <p:spPr>
          <a:xfrm>
            <a:off x="7821241" y="2912173"/>
            <a:ext cx="1800000" cy="1520375"/>
          </a:xfrm>
          <a:prstGeom prst="rect">
            <a:avLst/>
          </a:prstGeom>
        </p:spPr>
      </p:pic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250379"/>
              </p:ext>
            </p:extLst>
          </p:nvPr>
        </p:nvGraphicFramePr>
        <p:xfrm>
          <a:off x="7318548" y="4511784"/>
          <a:ext cx="187452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787141"/>
              </p:ext>
            </p:extLst>
          </p:nvPr>
        </p:nvGraphicFramePr>
        <p:xfrm>
          <a:off x="9196794" y="4511784"/>
          <a:ext cx="104140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34650"/>
              </p:ext>
            </p:extLst>
          </p:nvPr>
        </p:nvGraphicFramePr>
        <p:xfrm>
          <a:off x="7318548" y="4727808"/>
          <a:ext cx="83312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142398"/>
              </p:ext>
            </p:extLst>
          </p:nvPr>
        </p:nvGraphicFramePr>
        <p:xfrm>
          <a:off x="8152870" y="4727808"/>
          <a:ext cx="1874520" cy="2133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2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en-US" sz="8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9" name="Rectangle 128"/>
          <p:cNvSpPr/>
          <p:nvPr/>
        </p:nvSpPr>
        <p:spPr>
          <a:xfrm>
            <a:off x="8038628" y="3067475"/>
            <a:ext cx="143321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Elbow Connector 130"/>
          <p:cNvCxnSpPr>
            <a:stCxn id="129" idx="1"/>
            <a:endCxn id="125" idx="1"/>
          </p:cNvCxnSpPr>
          <p:nvPr/>
        </p:nvCxnSpPr>
        <p:spPr>
          <a:xfrm rot="10800000" flipV="1">
            <a:off x="7318548" y="3139474"/>
            <a:ext cx="720080" cy="1478989"/>
          </a:xfrm>
          <a:prstGeom prst="bentConnector3">
            <a:avLst>
              <a:gd name="adj1" fmla="val 131746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606" y="5132399"/>
            <a:ext cx="4241270" cy="8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5" grpId="0" animBg="1"/>
      <p:bldP spid="37" grpId="0" animBg="1"/>
      <p:bldP spid="39" grpId="0" animBg="1"/>
      <p:bldP spid="43" grpId="0" animBg="1"/>
      <p:bldP spid="47" grpId="0" animBg="1"/>
      <p:bldP spid="52" grpId="0" animBg="1"/>
      <p:bldP spid="56" grpId="0" animBg="1"/>
      <p:bldP spid="60" grpId="0" animBg="1"/>
      <p:bldP spid="78" grpId="0" animBg="1"/>
      <p:bldP spid="121" grpId="0" animBg="1"/>
      <p:bldP spid="122" grpId="0"/>
      <p:bldP spid="1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693738" y="1600200"/>
            <a:ext cx="10801350" cy="4925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7" name="Right Arrow Callout 66"/>
          <p:cNvSpPr/>
          <p:nvPr/>
        </p:nvSpPr>
        <p:spPr>
          <a:xfrm>
            <a:off x="7477768" y="1927291"/>
            <a:ext cx="814916" cy="2058732"/>
          </a:xfrm>
          <a:prstGeom prst="right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/>
              <a:t>Workflow: DCNN </a:t>
            </a:r>
            <a:r>
              <a:rPr lang="en-US" cap="none" dirty="0" smtClean="0"/>
              <a:t>Model</a:t>
            </a:r>
            <a:endParaRPr lang="en-US" cap="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6221"/>
          <a:stretch/>
        </p:blipFill>
        <p:spPr>
          <a:xfrm>
            <a:off x="1211875" y="1812670"/>
            <a:ext cx="4914200" cy="4640666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7" name="Isosceles Triangle 16"/>
          <p:cNvSpPr/>
          <p:nvPr/>
        </p:nvSpPr>
        <p:spPr>
          <a:xfrm rot="10800000">
            <a:off x="1402823" y="5047424"/>
            <a:ext cx="4428000" cy="72000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771169" y="4272568"/>
            <a:ext cx="50045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Initial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5554018" y="5653074"/>
            <a:ext cx="92845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Want to get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43247" y="5177600"/>
            <a:ext cx="1733167" cy="1184256"/>
            <a:chOff x="9296824" y="3688493"/>
            <a:chExt cx="1733167" cy="1184256"/>
          </a:xfrm>
        </p:grpSpPr>
        <p:sp>
          <p:nvSpPr>
            <p:cNvPr id="21" name="Rectangle 20"/>
            <p:cNvSpPr/>
            <p:nvPr/>
          </p:nvSpPr>
          <p:spPr>
            <a:xfrm>
              <a:off x="9336552" y="3688493"/>
              <a:ext cx="1653710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96824" y="3692871"/>
              <a:ext cx="173316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 smtClean="0"/>
                <a:t>Pressure distribution field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7647" y="3923703"/>
              <a:ext cx="731520" cy="73152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0033403" y="4641917"/>
              <a:ext cx="26000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P</a:t>
              </a:r>
              <a:endParaRPr lang="en-US" sz="100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95792" y="5171899"/>
            <a:ext cx="2566728" cy="1193184"/>
            <a:chOff x="6501691" y="3675976"/>
            <a:chExt cx="2566728" cy="1193184"/>
          </a:xfrm>
        </p:grpSpPr>
        <p:sp>
          <p:nvSpPr>
            <p:cNvPr id="27" name="Rectangle 26"/>
            <p:cNvSpPr/>
            <p:nvPr/>
          </p:nvSpPr>
          <p:spPr>
            <a:xfrm>
              <a:off x="6526460" y="3680440"/>
              <a:ext cx="2509535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01691" y="3675976"/>
              <a:ext cx="256672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/>
                <a:t>Velocity </a:t>
              </a:r>
              <a:r>
                <a:rPr lang="en-US" sz="1000" dirty="0" smtClean="0"/>
                <a:t>components </a:t>
              </a:r>
              <a:r>
                <a:rPr lang="en-US" sz="1000" dirty="0"/>
                <a:t>distribution fields</a:t>
              </a:r>
              <a:endParaRPr lang="en-US" sz="1000" dirty="0" smtClean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852" y="3906808"/>
              <a:ext cx="731520" cy="73152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664" y="3906808"/>
              <a:ext cx="731520" cy="7315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476" y="3906808"/>
              <a:ext cx="731520" cy="73152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730144" y="4633864"/>
              <a:ext cx="32893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Ux</a:t>
              </a:r>
              <a:endParaRPr lang="en-US" sz="1000" dirty="0" smtClean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19402" y="4638328"/>
              <a:ext cx="33695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Uy</a:t>
              </a:r>
              <a:endParaRPr lang="en-US" sz="1000" dirty="0" smtClean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02098" y="4631632"/>
              <a:ext cx="32252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Uz</a:t>
              </a:r>
              <a:endParaRPr lang="en-US" sz="1000" dirty="0" smtClean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68632" y="3437440"/>
            <a:ext cx="2762294" cy="1548643"/>
            <a:chOff x="6328765" y="3248509"/>
            <a:chExt cx="2762294" cy="1548643"/>
          </a:xfrm>
        </p:grpSpPr>
        <p:sp>
          <p:nvSpPr>
            <p:cNvPr id="36" name="Rectangle 35"/>
            <p:cNvSpPr/>
            <p:nvPr/>
          </p:nvSpPr>
          <p:spPr>
            <a:xfrm>
              <a:off x="6328841" y="3248509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6677919" y="3248509"/>
              <a:ext cx="2380716" cy="34830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328765" y="3581350"/>
              <a:ext cx="212834" cy="120910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6524331" y="3603968"/>
              <a:ext cx="2566728" cy="1193184"/>
              <a:chOff x="6501691" y="3675976"/>
              <a:chExt cx="2566728" cy="119318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6526460" y="3680440"/>
                <a:ext cx="2509535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501691" y="3675976"/>
                <a:ext cx="256672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/>
                  <a:t>Velocity </a:t>
                </a:r>
                <a:r>
                  <a:rPr lang="en-US" sz="1000" dirty="0" smtClean="0"/>
                  <a:t>components </a:t>
                </a:r>
                <a:r>
                  <a:rPr lang="en-US" sz="1000" dirty="0"/>
                  <a:t>distribution fields</a:t>
                </a:r>
                <a:endParaRPr lang="en-US" sz="1000" dirty="0" smtClean="0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852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6664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4476" y="390680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6730144" y="4633864"/>
                <a:ext cx="32893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Ux</a:t>
                </a:r>
                <a:endParaRPr lang="en-US" sz="1000" dirty="0" smtClean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619402" y="4638328"/>
                <a:ext cx="33695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Uy</a:t>
                </a:r>
                <a:endParaRPr lang="en-US" sz="1000" dirty="0" smtClean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502098" y="4631632"/>
                <a:ext cx="32252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Uz</a:t>
                </a:r>
                <a:endParaRPr lang="en-US" sz="1000" dirty="0" smtClean="0"/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1121071" y="2832741"/>
            <a:ext cx="4443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Inlet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5002606" y="1789131"/>
            <a:ext cx="69762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Outlet►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85470" y="1597968"/>
            <a:ext cx="198323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u="sng" dirty="0" smtClean="0"/>
              <a:t>Model V: Velocity to Velocity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008951" y="4134272"/>
            <a:ext cx="2536272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u="sng" dirty="0"/>
              <a:t>Model P: </a:t>
            </a:r>
            <a:r>
              <a:rPr lang="en-US" sz="1000" u="sng" dirty="0" err="1"/>
              <a:t>Pressure+Velocity</a:t>
            </a:r>
            <a:r>
              <a:rPr lang="en-US" sz="1000" u="sng" dirty="0"/>
              <a:t> to Pressure</a:t>
            </a:r>
            <a:endParaRPr lang="en-US" sz="1000" u="sng" dirty="0" smtClean="0"/>
          </a:p>
        </p:txBody>
      </p:sp>
      <p:sp>
        <p:nvSpPr>
          <p:cNvPr id="52" name="Isosceles Triangle 51"/>
          <p:cNvSpPr/>
          <p:nvPr/>
        </p:nvSpPr>
        <p:spPr>
          <a:xfrm rot="5400000">
            <a:off x="6336741" y="2882733"/>
            <a:ext cx="994048" cy="984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Isosceles Triangle 52"/>
          <p:cNvSpPr/>
          <p:nvPr/>
        </p:nvSpPr>
        <p:spPr>
          <a:xfrm rot="5400000">
            <a:off x="6333976" y="5417235"/>
            <a:ext cx="994048" cy="984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516439" y="1997790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7516439" y="2492515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7516439" y="2987240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516439" y="3481966"/>
            <a:ext cx="432000" cy="432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G</a:t>
            </a:r>
            <a:endParaRPr lang="en-US" sz="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93" y="1842519"/>
            <a:ext cx="1944788" cy="2271512"/>
          </a:xfrm>
          <a:prstGeom prst="rect">
            <a:avLst/>
          </a:prstGeom>
        </p:spPr>
      </p:pic>
      <p:sp>
        <p:nvSpPr>
          <p:cNvPr id="64" name="Oval 63"/>
          <p:cNvSpPr>
            <a:spLocks noChangeAspect="1"/>
          </p:cNvSpPr>
          <p:nvPr/>
        </p:nvSpPr>
        <p:spPr>
          <a:xfrm>
            <a:off x="10558956" y="2132904"/>
            <a:ext cx="432000" cy="432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10558956" y="2708944"/>
            <a:ext cx="432000" cy="432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10558956" y="3284984"/>
            <a:ext cx="432000" cy="432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69" name="Oval 68"/>
          <p:cNvSpPr/>
          <p:nvPr/>
        </p:nvSpPr>
        <p:spPr>
          <a:xfrm rot="960000">
            <a:off x="2851298" y="2923614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Oval 69"/>
          <p:cNvSpPr/>
          <p:nvPr/>
        </p:nvSpPr>
        <p:spPr>
          <a:xfrm rot="-1380000">
            <a:off x="4864292" y="2881154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8" name="Group 7"/>
          <p:cNvGrpSpPr/>
          <p:nvPr/>
        </p:nvGrpSpPr>
        <p:grpSpPr>
          <a:xfrm>
            <a:off x="4136691" y="1748107"/>
            <a:ext cx="2053069" cy="3236469"/>
            <a:chOff x="9296824" y="1560683"/>
            <a:chExt cx="2053069" cy="3236469"/>
          </a:xfrm>
        </p:grpSpPr>
        <p:grpSp>
          <p:nvGrpSpPr>
            <p:cNvPr id="9" name="Group 8"/>
            <p:cNvGrpSpPr/>
            <p:nvPr/>
          </p:nvGrpSpPr>
          <p:grpSpPr>
            <a:xfrm>
              <a:off x="9296824" y="3612896"/>
              <a:ext cx="1733167" cy="1184256"/>
              <a:chOff x="9296824" y="3688493"/>
              <a:chExt cx="1733167" cy="118425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9336552" y="3688493"/>
                <a:ext cx="1653710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296824" y="3692871"/>
                <a:ext cx="173316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 smtClean="0"/>
                  <a:t>Pressure distribution field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7647" y="3923703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0033403" y="4641917"/>
                <a:ext cx="26000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/>
                  <a:t>P</a:t>
                </a:r>
                <a:endParaRPr lang="en-US" sz="1000" dirty="0" smtClean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1000812" y="1560683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10990229" y="1889789"/>
              <a:ext cx="359664" cy="289395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333296" y="1560683"/>
              <a:ext cx="1667517" cy="205221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/>
          <p:cNvCxnSpPr>
            <a:endCxn id="64" idx="2"/>
          </p:cNvCxnSpPr>
          <p:nvPr/>
        </p:nvCxnSpPr>
        <p:spPr>
          <a:xfrm>
            <a:off x="10261490" y="2346510"/>
            <a:ext cx="297466" cy="2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65" idx="2"/>
          </p:cNvCxnSpPr>
          <p:nvPr/>
        </p:nvCxnSpPr>
        <p:spPr>
          <a:xfrm>
            <a:off x="10268704" y="2924515"/>
            <a:ext cx="290252" cy="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66" idx="2"/>
          </p:cNvCxnSpPr>
          <p:nvPr/>
        </p:nvCxnSpPr>
        <p:spPr>
          <a:xfrm flipV="1">
            <a:off x="10268704" y="3500984"/>
            <a:ext cx="290252" cy="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Right Arrow Callout 99"/>
          <p:cNvSpPr/>
          <p:nvPr/>
        </p:nvSpPr>
        <p:spPr>
          <a:xfrm>
            <a:off x="7472242" y="4437112"/>
            <a:ext cx="814916" cy="2058732"/>
          </a:xfrm>
          <a:prstGeom prst="right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7510913" y="4507611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7510913" y="5002336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7510913" y="5497061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104" name="Oval 103"/>
          <p:cNvSpPr>
            <a:spLocks noChangeAspect="1"/>
          </p:cNvSpPr>
          <p:nvPr/>
        </p:nvSpPr>
        <p:spPr>
          <a:xfrm>
            <a:off x="7510913" y="5991787"/>
            <a:ext cx="432000" cy="432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P</a:t>
            </a:r>
            <a:endParaRPr lang="en-US" sz="70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93" y="4839166"/>
            <a:ext cx="1944000" cy="1254623"/>
          </a:xfrm>
          <a:prstGeom prst="rect">
            <a:avLst/>
          </a:prstGeom>
        </p:spPr>
      </p:pic>
      <p:sp>
        <p:nvSpPr>
          <p:cNvPr id="118" name="Oval 117"/>
          <p:cNvSpPr>
            <a:spLocks noChangeAspect="1"/>
          </p:cNvSpPr>
          <p:nvPr/>
        </p:nvSpPr>
        <p:spPr>
          <a:xfrm>
            <a:off x="10558956" y="5253621"/>
            <a:ext cx="432000" cy="432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P</a:t>
            </a:r>
          </a:p>
        </p:txBody>
      </p:sp>
      <p:cxnSp>
        <p:nvCxnSpPr>
          <p:cNvPr id="119" name="Straight Arrow Connector 118"/>
          <p:cNvCxnSpPr>
            <a:endCxn id="118" idx="2"/>
          </p:cNvCxnSpPr>
          <p:nvPr/>
        </p:nvCxnSpPr>
        <p:spPr>
          <a:xfrm flipV="1">
            <a:off x="10268704" y="5469621"/>
            <a:ext cx="290252" cy="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202634" y="1600200"/>
            <a:ext cx="9787629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246949" y="4701975"/>
                <a:ext cx="3735895" cy="1283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179388"/>
                <a:r>
                  <a:rPr lang="en-US" sz="1100" i="1" dirty="0" smtClean="0"/>
                  <a:t>here,</a:t>
                </a:r>
              </a:p>
              <a:p>
                <a:pPr defTabSz="179388"/>
                <a:r>
                  <a:rPr lang="en-US" sz="1100" i="1" dirty="0"/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i="1" dirty="0" smtClean="0"/>
                  <a:t> is loss</a:t>
                </a:r>
              </a:p>
              <a:p>
                <a:pPr defTabSz="179388"/>
                <a:r>
                  <a:rPr lang="en-US" sz="11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1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𝑁𝑛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rad>
                  </m:oMath>
                </a14:m>
                <a:r>
                  <a:rPr lang="en-US" sz="11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sz="1100" b="0" i="1" dirty="0" smtClean="0">
                    <a:latin typeface="Cambria Math" panose="02040503050406030204" pitchFamily="18" charset="0"/>
                  </a:rPr>
                </a:br>
                <a:r>
                  <a:rPr lang="en-US" sz="1100" b="0" i="1" dirty="0" smtClean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100" i="1" dirty="0" smtClean="0"/>
                  <a:t> is </a:t>
                </a:r>
                <a:r>
                  <a:rPr lang="en-US" sz="1100" i="1" dirty="0"/>
                  <a:t>number of images in </a:t>
                </a:r>
                <a:r>
                  <a:rPr lang="en-US" sz="1100" i="1" dirty="0" smtClean="0"/>
                  <a:t>dataset for one channel</a:t>
                </a:r>
                <a:endParaRPr lang="en-US" sz="1100" b="0" i="1" dirty="0" smtClean="0">
                  <a:latin typeface="Cambria Math" panose="02040503050406030204" pitchFamily="18" charset="0"/>
                </a:endParaRPr>
              </a:p>
              <a:p>
                <a:pPr defTabSz="179388"/>
                <a:r>
                  <a:rPr lang="en-US" sz="1100" b="0" dirty="0" smtClean="0"/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 i="1" dirty="0" smtClean="0"/>
                  <a:t> is number of pixels in one image</a:t>
                </a:r>
              </a:p>
              <a:p>
                <a:pPr defTabSz="179388"/>
                <a:r>
                  <a:rPr lang="en-US" sz="1100" i="1" dirty="0"/>
                  <a:t>	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100" i="1" dirty="0" smtClean="0"/>
                  <a:t> is pixel value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949" y="4701975"/>
                <a:ext cx="3735895" cy="1283172"/>
              </a:xfrm>
              <a:prstGeom prst="rect">
                <a:avLst/>
              </a:prstGeom>
              <a:blipFill rotWithShape="0">
                <a:blip r:embed="rId3"/>
                <a:stretch>
                  <a:fillRect t="-474" b="-18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/>
              <a:t>Workflow: </a:t>
            </a:r>
            <a:r>
              <a:rPr lang="en-US" cap="none" dirty="0" smtClean="0"/>
              <a:t>Loss function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246949" y="4437112"/>
                <a:ext cx="3319498" cy="264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949" y="4437112"/>
                <a:ext cx="3319498" cy="264047"/>
              </a:xfrm>
              <a:prstGeom prst="rect">
                <a:avLst/>
              </a:prstGeom>
              <a:blipFill rotWithShape="0">
                <a:blip r:embed="rId4"/>
                <a:stretch>
                  <a:fillRect b="-18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754567" y="2242232"/>
                <a:ext cx="359777" cy="241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67" y="2242232"/>
                <a:ext cx="359777" cy="241797"/>
              </a:xfrm>
              <a:prstGeom prst="rect">
                <a:avLst/>
              </a:prstGeom>
              <a:blipFill rotWithShape="0">
                <a:blip r:embed="rId5"/>
                <a:stretch>
                  <a:fillRect l="-10169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748444" y="2807147"/>
                <a:ext cx="366189" cy="264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444" y="2807147"/>
                <a:ext cx="366189" cy="264047"/>
              </a:xfrm>
              <a:prstGeom prst="rect">
                <a:avLst/>
              </a:prstGeom>
              <a:blipFill rotWithShape="0">
                <a:blip r:embed="rId6"/>
                <a:stretch>
                  <a:fillRect l="-10000" r="-1667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754567" y="3389884"/>
                <a:ext cx="359777" cy="241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 err="1" smtClean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67" y="3389884"/>
                <a:ext cx="359777" cy="241797"/>
              </a:xfrm>
              <a:prstGeom prst="rect">
                <a:avLst/>
              </a:prstGeom>
              <a:blipFill rotWithShape="0">
                <a:blip r:embed="rId7"/>
                <a:stretch>
                  <a:fillRect l="-8475" b="-1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Arrow Callout 47"/>
          <p:cNvSpPr/>
          <p:nvPr/>
        </p:nvSpPr>
        <p:spPr>
          <a:xfrm>
            <a:off x="3286100" y="1941517"/>
            <a:ext cx="814916" cy="2058732"/>
          </a:xfrm>
          <a:prstGeom prst="right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3324771" y="2012016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Ux</a:t>
            </a:r>
            <a:endParaRPr lang="en-US" sz="700" dirty="0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3324771" y="2506741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Uy</a:t>
            </a:r>
            <a:endParaRPr lang="en-US" sz="700" dirty="0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3324771" y="3001466"/>
            <a:ext cx="432000" cy="43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 smtClean="0"/>
              <a:t>Uz</a:t>
            </a:r>
            <a:endParaRPr lang="en-US" sz="700" dirty="0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3324771" y="3496192"/>
            <a:ext cx="432000" cy="432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G</a:t>
            </a:r>
            <a:endParaRPr lang="en-US" sz="7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025" y="1856745"/>
            <a:ext cx="1944788" cy="2271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367288" y="214713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4" name="Oval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88" y="2147130"/>
                <a:ext cx="432000" cy="4320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367288" y="272317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88" y="2723170"/>
                <a:ext cx="432000" cy="432000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6367288" y="329921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6" name="Oval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88" y="3299210"/>
                <a:ext cx="432000" cy="432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/>
          <p:cNvCxnSpPr>
            <a:endCxn id="54" idx="2"/>
          </p:cNvCxnSpPr>
          <p:nvPr/>
        </p:nvCxnSpPr>
        <p:spPr>
          <a:xfrm>
            <a:off x="6069822" y="2361933"/>
            <a:ext cx="297466" cy="1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2"/>
          </p:cNvCxnSpPr>
          <p:nvPr/>
        </p:nvCxnSpPr>
        <p:spPr>
          <a:xfrm>
            <a:off x="6077036" y="2938956"/>
            <a:ext cx="290252" cy="2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6" idx="2"/>
          </p:cNvCxnSpPr>
          <p:nvPr/>
        </p:nvCxnSpPr>
        <p:spPr>
          <a:xfrm flipV="1">
            <a:off x="6077036" y="3515210"/>
            <a:ext cx="290252" cy="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7063157" y="214713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0" name="Oval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157" y="2147130"/>
                <a:ext cx="432000" cy="432000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7063157" y="272317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1" name="Oval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157" y="2723170"/>
                <a:ext cx="432000" cy="432000"/>
              </a:xfrm>
              <a:prstGeom prst="ellipse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7063157" y="3299210"/>
                <a:ext cx="432000" cy="43200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2" name="Oval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157" y="3299210"/>
                <a:ext cx="432000" cy="432000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Left-Right Arrow 77"/>
          <p:cNvSpPr/>
          <p:nvPr/>
        </p:nvSpPr>
        <p:spPr>
          <a:xfrm>
            <a:off x="6799288" y="2256564"/>
            <a:ext cx="263869" cy="213132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9" name="Left-Right Arrow 78"/>
          <p:cNvSpPr/>
          <p:nvPr/>
        </p:nvSpPr>
        <p:spPr>
          <a:xfrm>
            <a:off x="6796550" y="2832604"/>
            <a:ext cx="263869" cy="213132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Left-Right Arrow 79"/>
          <p:cNvSpPr/>
          <p:nvPr/>
        </p:nvSpPr>
        <p:spPr>
          <a:xfrm>
            <a:off x="6796550" y="3408644"/>
            <a:ext cx="263869" cy="213132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9" name="Right Arrow 98"/>
          <p:cNvSpPr/>
          <p:nvPr/>
        </p:nvSpPr>
        <p:spPr>
          <a:xfrm>
            <a:off x="7495186" y="2256563"/>
            <a:ext cx="216043" cy="2131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0" name="Right Arrow 99"/>
          <p:cNvSpPr/>
          <p:nvPr/>
        </p:nvSpPr>
        <p:spPr>
          <a:xfrm>
            <a:off x="7489681" y="2832604"/>
            <a:ext cx="216043" cy="2131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1" name="Right Arrow 100"/>
          <p:cNvSpPr/>
          <p:nvPr/>
        </p:nvSpPr>
        <p:spPr>
          <a:xfrm>
            <a:off x="7500569" y="3408643"/>
            <a:ext cx="216043" cy="213133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Down Arrow Callout 2"/>
          <p:cNvSpPr/>
          <p:nvPr/>
        </p:nvSpPr>
        <p:spPr>
          <a:xfrm>
            <a:off x="7705724" y="2147747"/>
            <a:ext cx="476920" cy="2072526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7896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979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693738" y="1600200"/>
            <a:ext cx="10801350" cy="4925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/>
          <a:lstStyle/>
          <a:p>
            <a:r>
              <a:rPr lang="en-US" cap="none" dirty="0"/>
              <a:t>Workflow: Inference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308535" y="5065239"/>
            <a:ext cx="2160000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r>
              <a:rPr lang="en-US" sz="1200" dirty="0" smtClean="0"/>
              <a:t>ection 1</a:t>
            </a:r>
            <a:endParaRPr lang="en-US" sz="1200" dirty="0"/>
          </a:p>
        </p:txBody>
      </p:sp>
      <p:sp>
        <p:nvSpPr>
          <p:cNvPr id="81" name="Right Arrow 80"/>
          <p:cNvSpPr/>
          <p:nvPr/>
        </p:nvSpPr>
        <p:spPr>
          <a:xfrm>
            <a:off x="2749521" y="4465066"/>
            <a:ext cx="1400343" cy="55024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</a:t>
            </a:r>
            <a:r>
              <a:rPr lang="en-US" sz="1200" dirty="0" smtClean="0"/>
              <a:t>odel V</a:t>
            </a:r>
            <a:endParaRPr lang="en-US" sz="1200" dirty="0"/>
          </a:p>
        </p:txBody>
      </p:sp>
      <p:sp>
        <p:nvSpPr>
          <p:cNvPr id="82" name="Rectangular Callout 81"/>
          <p:cNvSpPr/>
          <p:nvPr/>
        </p:nvSpPr>
        <p:spPr>
          <a:xfrm>
            <a:off x="6454122" y="4509357"/>
            <a:ext cx="915636" cy="461665"/>
          </a:xfrm>
          <a:prstGeom prst="wedgeRectCallout">
            <a:avLst>
              <a:gd name="adj1" fmla="val 441"/>
              <a:gd name="adj2" fmla="val 704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2: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86" name="Left Arrow 85"/>
          <p:cNvSpPr/>
          <p:nvPr/>
        </p:nvSpPr>
        <p:spPr>
          <a:xfrm>
            <a:off x="8378769" y="5556634"/>
            <a:ext cx="1377181" cy="550247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/>
              <a:t>Model P</a:t>
            </a:r>
            <a:endParaRPr lang="en-US" sz="1200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6937710" y="5170777"/>
            <a:ext cx="323449" cy="0"/>
          </a:xfrm>
          <a:prstGeom prst="straightConnector1">
            <a:avLst/>
          </a:prstGeom>
          <a:ln w="158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4468535" y="5170777"/>
            <a:ext cx="309175" cy="0"/>
          </a:xfrm>
          <a:prstGeom prst="straightConnector1">
            <a:avLst/>
          </a:prstGeom>
          <a:ln w="158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37313" y="1783162"/>
            <a:ext cx="4914200" cy="1884777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09" name="Oval 108"/>
          <p:cNvSpPr/>
          <p:nvPr/>
        </p:nvSpPr>
        <p:spPr>
          <a:xfrm rot="960000">
            <a:off x="5262754" y="2893780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0" name="Oval 109"/>
          <p:cNvSpPr/>
          <p:nvPr/>
        </p:nvSpPr>
        <p:spPr>
          <a:xfrm rot="-1380000">
            <a:off x="7275748" y="2851320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1" name="TextBox 110"/>
          <p:cNvSpPr txBox="1"/>
          <p:nvPr/>
        </p:nvSpPr>
        <p:spPr>
          <a:xfrm>
            <a:off x="3963032" y="2386326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1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12" name="TextBox 111"/>
          <p:cNvSpPr txBox="1"/>
          <p:nvPr/>
        </p:nvSpPr>
        <p:spPr>
          <a:xfrm>
            <a:off x="8396316" y="2584288"/>
            <a:ext cx="87876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◄Section 3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842624" y="2364269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14" name="Rectangular Callout 113"/>
          <p:cNvSpPr/>
          <p:nvPr/>
        </p:nvSpPr>
        <p:spPr>
          <a:xfrm>
            <a:off x="2760678" y="3605865"/>
            <a:ext cx="760144" cy="400110"/>
          </a:xfrm>
          <a:prstGeom prst="wedgeRectCallout">
            <a:avLst>
              <a:gd name="adj1" fmla="val 69121"/>
              <a:gd name="adj2" fmla="val -4158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116" name="Rectangular Callout 115"/>
          <p:cNvSpPr/>
          <p:nvPr/>
        </p:nvSpPr>
        <p:spPr>
          <a:xfrm>
            <a:off x="4715161" y="3280518"/>
            <a:ext cx="793807" cy="400110"/>
          </a:xfrm>
          <a:prstGeom prst="wedgeRectCallout">
            <a:avLst>
              <a:gd name="adj1" fmla="val 21333"/>
              <a:gd name="adj2" fmla="val -8143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78" name="Rectangular Callout 77"/>
          <p:cNvSpPr/>
          <p:nvPr/>
        </p:nvSpPr>
        <p:spPr>
          <a:xfrm>
            <a:off x="1867548" y="4509357"/>
            <a:ext cx="881973" cy="461665"/>
          </a:xfrm>
          <a:prstGeom prst="wedgeRectCallout">
            <a:avLst>
              <a:gd name="adj1" fmla="val -833"/>
              <a:gd name="adj2" fmla="val 685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Initial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117" name="Rectangle 116"/>
          <p:cNvSpPr/>
          <p:nvPr/>
        </p:nvSpPr>
        <p:spPr>
          <a:xfrm>
            <a:off x="4777710" y="5065239"/>
            <a:ext cx="2160000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r>
              <a:rPr lang="en-US" sz="1200" dirty="0" smtClean="0"/>
              <a:t>ection </a:t>
            </a:r>
            <a:r>
              <a:rPr lang="en-US" sz="1200" dirty="0"/>
              <a:t>2</a:t>
            </a:r>
          </a:p>
        </p:txBody>
      </p:sp>
      <p:sp>
        <p:nvSpPr>
          <p:cNvPr id="120" name="Right Arrow 119"/>
          <p:cNvSpPr/>
          <p:nvPr/>
        </p:nvSpPr>
        <p:spPr>
          <a:xfrm>
            <a:off x="5069505" y="4465066"/>
            <a:ext cx="1380614" cy="55024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</a:t>
            </a:r>
            <a:r>
              <a:rPr lang="en-US" sz="1200" dirty="0" smtClean="0"/>
              <a:t>V</a:t>
            </a:r>
            <a:endParaRPr lang="en-US" sz="1200" dirty="0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2308535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4480611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2" name="Rectangular Callout 131"/>
          <p:cNvSpPr/>
          <p:nvPr/>
        </p:nvSpPr>
        <p:spPr>
          <a:xfrm>
            <a:off x="4149866" y="4509357"/>
            <a:ext cx="915636" cy="461665"/>
          </a:xfrm>
          <a:prstGeom prst="wedgeRectCallout">
            <a:avLst>
              <a:gd name="adj1" fmla="val -14245"/>
              <a:gd name="adj2" fmla="val 685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1: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4777710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937711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7981790" y="5065239"/>
            <a:ext cx="2160000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r>
              <a:rPr lang="en-US" sz="1200" dirty="0" smtClean="0"/>
              <a:t>ection N</a:t>
            </a:r>
            <a:endParaRPr lang="en-US" sz="1200" dirty="0"/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7639333" y="5170777"/>
            <a:ext cx="342457" cy="0"/>
          </a:xfrm>
          <a:prstGeom prst="straightConnector1">
            <a:avLst/>
          </a:prstGeom>
          <a:ln w="158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981790" y="5065238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7261159" y="5065239"/>
            <a:ext cx="73374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1" name="Rectangle 150"/>
          <p:cNvSpPr/>
          <p:nvPr/>
        </p:nvSpPr>
        <p:spPr>
          <a:xfrm>
            <a:off x="7413559" y="5065239"/>
            <a:ext cx="73374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2" name="Rectangle 151"/>
          <p:cNvSpPr/>
          <p:nvPr/>
        </p:nvSpPr>
        <p:spPr>
          <a:xfrm>
            <a:off x="7565959" y="5065239"/>
            <a:ext cx="73374" cy="43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6" name="Right Arrow 155"/>
          <p:cNvSpPr/>
          <p:nvPr/>
        </p:nvSpPr>
        <p:spPr>
          <a:xfrm>
            <a:off x="8505332" y="4465066"/>
            <a:ext cx="1386572" cy="55024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</a:t>
            </a:r>
            <a:r>
              <a:rPr lang="en-US" sz="1200" dirty="0" smtClean="0"/>
              <a:t>V</a:t>
            </a:r>
            <a:endParaRPr lang="en-US" sz="1200" dirty="0"/>
          </a:p>
        </p:txBody>
      </p:sp>
      <p:cxnSp>
        <p:nvCxnSpPr>
          <p:cNvPr id="157" name="Straight Connector 156"/>
          <p:cNvCxnSpPr/>
          <p:nvPr/>
        </p:nvCxnSpPr>
        <p:spPr>
          <a:xfrm>
            <a:off x="10139894" y="5065547"/>
            <a:ext cx="0" cy="4320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8" name="Rectangular Callout 157"/>
          <p:cNvSpPr/>
          <p:nvPr/>
        </p:nvSpPr>
        <p:spPr>
          <a:xfrm>
            <a:off x="9891905" y="4509357"/>
            <a:ext cx="910826" cy="461665"/>
          </a:xfrm>
          <a:prstGeom prst="wedgeRectCallout">
            <a:avLst>
              <a:gd name="adj1" fmla="val -22689"/>
              <a:gd name="adj2" fmla="val 6659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79" name="Rectangular Callout 78"/>
          <p:cNvSpPr/>
          <p:nvPr/>
        </p:nvSpPr>
        <p:spPr>
          <a:xfrm>
            <a:off x="9755951" y="5600925"/>
            <a:ext cx="564578" cy="461665"/>
          </a:xfrm>
          <a:prstGeom prst="wedgeRectCallout">
            <a:avLst>
              <a:gd name="adj1" fmla="val 17780"/>
              <a:gd name="adj2" fmla="val -7055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Initial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1" name="Rectangular Callout 160"/>
          <p:cNvSpPr/>
          <p:nvPr/>
        </p:nvSpPr>
        <p:spPr>
          <a:xfrm>
            <a:off x="7496796" y="5600925"/>
            <a:ext cx="881973" cy="461665"/>
          </a:xfrm>
          <a:prstGeom prst="wedgeRectCallout">
            <a:avLst>
              <a:gd name="adj1" fmla="val 5591"/>
              <a:gd name="adj2" fmla="val -6958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1: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cxnSp>
        <p:nvCxnSpPr>
          <p:cNvPr id="163" name="Elbow Connector 162"/>
          <p:cNvCxnSpPr>
            <a:stCxn id="155" idx="0"/>
            <a:endCxn id="79" idx="2"/>
          </p:cNvCxnSpPr>
          <p:nvPr/>
        </p:nvCxnSpPr>
        <p:spPr>
          <a:xfrm rot="16200000" flipH="1">
            <a:off x="8233398" y="4257749"/>
            <a:ext cx="1553233" cy="2056449"/>
          </a:xfrm>
          <a:prstGeom prst="bentConnector5">
            <a:avLst>
              <a:gd name="adj1" fmla="val -14718"/>
              <a:gd name="adj2" fmla="val 144142"/>
              <a:gd name="adj3" fmla="val 114718"/>
            </a:avLst>
          </a:prstGeom>
          <a:ln w="12700">
            <a:solidFill>
              <a:schemeClr val="accent6"/>
            </a:solidFill>
            <a:prstDash val="sysDot"/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6937709" y="5386801"/>
            <a:ext cx="323449" cy="0"/>
          </a:xfrm>
          <a:prstGeom prst="straightConnector1">
            <a:avLst/>
          </a:prstGeom>
          <a:ln w="15875">
            <a:solidFill>
              <a:schemeClr val="accent4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468534" y="5386801"/>
            <a:ext cx="309175" cy="0"/>
          </a:xfrm>
          <a:prstGeom prst="straightConnector1">
            <a:avLst/>
          </a:prstGeom>
          <a:ln w="15875">
            <a:solidFill>
              <a:schemeClr val="accent4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7639332" y="5386801"/>
            <a:ext cx="342457" cy="0"/>
          </a:xfrm>
          <a:prstGeom prst="straightConnector1">
            <a:avLst/>
          </a:prstGeom>
          <a:ln w="15875">
            <a:solidFill>
              <a:schemeClr val="accent4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132" idx="0"/>
            <a:endCxn id="168" idx="2"/>
          </p:cNvCxnSpPr>
          <p:nvPr/>
        </p:nvCxnSpPr>
        <p:spPr>
          <a:xfrm rot="16200000" flipH="1">
            <a:off x="4971012" y="4146028"/>
            <a:ext cx="1553233" cy="2279891"/>
          </a:xfrm>
          <a:prstGeom prst="bentConnector5">
            <a:avLst>
              <a:gd name="adj1" fmla="val -19913"/>
              <a:gd name="adj2" fmla="val -142736"/>
              <a:gd name="adj3" fmla="val 117026"/>
            </a:avLst>
          </a:prstGeom>
          <a:ln w="12700">
            <a:solidFill>
              <a:schemeClr val="accent6"/>
            </a:solidFill>
            <a:prstDash val="sysDot"/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2" name="Left Arrow 181"/>
          <p:cNvSpPr/>
          <p:nvPr/>
        </p:nvSpPr>
        <p:spPr>
          <a:xfrm>
            <a:off x="4970279" y="5556634"/>
            <a:ext cx="1393754" cy="550247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</a:t>
            </a:r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8" name="Rectangular Callout 167"/>
          <p:cNvSpPr/>
          <p:nvPr/>
        </p:nvSpPr>
        <p:spPr>
          <a:xfrm>
            <a:off x="6364034" y="5600925"/>
            <a:ext cx="1047082" cy="461665"/>
          </a:xfrm>
          <a:prstGeom prst="wedgeRectCallout">
            <a:avLst>
              <a:gd name="adj1" fmla="val 5591"/>
              <a:gd name="adj2" fmla="val -6958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N-2: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84" name="Left Arrow 183"/>
          <p:cNvSpPr/>
          <p:nvPr/>
        </p:nvSpPr>
        <p:spPr>
          <a:xfrm>
            <a:off x="2535453" y="5547165"/>
            <a:ext cx="1390747" cy="550247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Model </a:t>
            </a:r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83" name="Rectangular Callout 182"/>
          <p:cNvSpPr/>
          <p:nvPr/>
        </p:nvSpPr>
        <p:spPr>
          <a:xfrm>
            <a:off x="3926202" y="5592685"/>
            <a:ext cx="1047082" cy="461665"/>
          </a:xfrm>
          <a:prstGeom prst="wedgeRectCallout">
            <a:avLst>
              <a:gd name="adj1" fmla="val 31276"/>
              <a:gd name="adj2" fmla="val -6958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N-1: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85" name="Rectangular Callout 184"/>
          <p:cNvSpPr/>
          <p:nvPr/>
        </p:nvSpPr>
        <p:spPr>
          <a:xfrm>
            <a:off x="1629916" y="5603380"/>
            <a:ext cx="910827" cy="461665"/>
          </a:xfrm>
          <a:prstGeom prst="wedgeRectCallout">
            <a:avLst>
              <a:gd name="adj1" fmla="val 24042"/>
              <a:gd name="adj2" fmla="val -7152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N:</a:t>
            </a:r>
          </a:p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cxnSp>
        <p:nvCxnSpPr>
          <p:cNvPr id="187" name="Elbow Connector 186"/>
          <p:cNvCxnSpPr>
            <a:stCxn id="78" idx="0"/>
            <a:endCxn id="183" idx="2"/>
          </p:cNvCxnSpPr>
          <p:nvPr/>
        </p:nvCxnSpPr>
        <p:spPr>
          <a:xfrm rot="16200000" flipH="1">
            <a:off x="2606642" y="4211249"/>
            <a:ext cx="1544993" cy="2141208"/>
          </a:xfrm>
          <a:prstGeom prst="bentConnector5">
            <a:avLst>
              <a:gd name="adj1" fmla="val -14796"/>
              <a:gd name="adj2" fmla="val -40688"/>
              <a:gd name="adj3" fmla="val 111895"/>
            </a:avLst>
          </a:prstGeom>
          <a:ln w="12700">
            <a:solidFill>
              <a:schemeClr val="accent6"/>
            </a:solidFill>
            <a:prstDash val="sysDot"/>
            <a:tailEnd type="triangle" w="sm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6" name="Rectangular Callout 195"/>
          <p:cNvSpPr/>
          <p:nvPr/>
        </p:nvSpPr>
        <p:spPr>
          <a:xfrm>
            <a:off x="7639332" y="1725492"/>
            <a:ext cx="500458" cy="400110"/>
          </a:xfrm>
          <a:prstGeom prst="wedgeRectCallout">
            <a:avLst>
              <a:gd name="adj1" fmla="val 78987"/>
              <a:gd name="adj2" fmla="val -1707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  <p:sp>
        <p:nvSpPr>
          <p:cNvPr id="155" name="Rectangular Callout 154"/>
          <p:cNvSpPr/>
          <p:nvPr/>
        </p:nvSpPr>
        <p:spPr>
          <a:xfrm>
            <a:off x="7458250" y="4509357"/>
            <a:ext cx="1047082" cy="461665"/>
          </a:xfrm>
          <a:prstGeom prst="wedgeRectCallout">
            <a:avLst>
              <a:gd name="adj1" fmla="val 441"/>
              <a:gd name="adj2" fmla="val 704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/>
              <a:t>Predict N-1:</a:t>
            </a:r>
          </a:p>
          <a:p>
            <a:pPr algn="ctr"/>
            <a:r>
              <a:rPr lang="en-US" sz="1200" dirty="0" err="1" smtClean="0"/>
              <a:t>Ux</a:t>
            </a:r>
            <a:r>
              <a:rPr lang="en-US" sz="1200" dirty="0" smtClean="0"/>
              <a:t>, </a:t>
            </a:r>
            <a:r>
              <a:rPr lang="en-US" sz="1200" dirty="0" err="1" smtClean="0"/>
              <a:t>Uy</a:t>
            </a:r>
            <a:r>
              <a:rPr lang="en-US" sz="1200" dirty="0" smtClean="0"/>
              <a:t>, </a:t>
            </a:r>
            <a:r>
              <a:rPr lang="en-US" sz="1200" dirty="0" err="1" smtClean="0"/>
              <a:t>Uz</a:t>
            </a:r>
            <a:endParaRPr lang="en-US" sz="1200" dirty="0"/>
          </a:p>
        </p:txBody>
      </p:sp>
      <p:sp>
        <p:nvSpPr>
          <p:cNvPr id="209" name="Rectangular Callout 208"/>
          <p:cNvSpPr/>
          <p:nvPr/>
        </p:nvSpPr>
        <p:spPr>
          <a:xfrm>
            <a:off x="7205742" y="3280518"/>
            <a:ext cx="793807" cy="400110"/>
          </a:xfrm>
          <a:prstGeom prst="wedgeRectCallout">
            <a:avLst>
              <a:gd name="adj1" fmla="val -27793"/>
              <a:gd name="adj2" fmla="val -9151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216" name="Rectangular Callout 215"/>
          <p:cNvSpPr/>
          <p:nvPr/>
        </p:nvSpPr>
        <p:spPr>
          <a:xfrm>
            <a:off x="8664886" y="1725492"/>
            <a:ext cx="793807" cy="400110"/>
          </a:xfrm>
          <a:prstGeom prst="wedgeRectCallout">
            <a:avLst>
              <a:gd name="adj1" fmla="val -64730"/>
              <a:gd name="adj2" fmla="val -1823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err="1" smtClean="0"/>
              <a:t>Ux</a:t>
            </a:r>
            <a:r>
              <a:rPr lang="en-US" sz="1000" dirty="0" smtClean="0"/>
              <a:t>, </a:t>
            </a:r>
            <a:r>
              <a:rPr lang="en-US" sz="1000" dirty="0" err="1" smtClean="0"/>
              <a:t>Uy</a:t>
            </a:r>
            <a:r>
              <a:rPr lang="en-US" sz="1000" dirty="0" smtClean="0"/>
              <a:t>, </a:t>
            </a:r>
            <a:r>
              <a:rPr lang="en-US" sz="1000" dirty="0" err="1" smtClean="0"/>
              <a:t>Uz</a:t>
            </a:r>
            <a:endParaRPr lang="en-US" sz="1000" dirty="0"/>
          </a:p>
        </p:txBody>
      </p:sp>
      <p:sp>
        <p:nvSpPr>
          <p:cNvPr id="217" name="Rectangular Callout 216"/>
          <p:cNvSpPr/>
          <p:nvPr/>
        </p:nvSpPr>
        <p:spPr>
          <a:xfrm>
            <a:off x="6656438" y="2355006"/>
            <a:ext cx="793808" cy="400110"/>
          </a:xfrm>
          <a:prstGeom prst="wedgeRectCallout">
            <a:avLst>
              <a:gd name="adj1" fmla="val 28278"/>
              <a:gd name="adj2" fmla="val 6986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  <p:sp>
        <p:nvSpPr>
          <p:cNvPr id="218" name="Rectangular Callout 217"/>
          <p:cNvSpPr/>
          <p:nvPr/>
        </p:nvSpPr>
        <p:spPr>
          <a:xfrm>
            <a:off x="4942284" y="2348880"/>
            <a:ext cx="793808" cy="400110"/>
          </a:xfrm>
          <a:prstGeom prst="wedgeRectCallout">
            <a:avLst>
              <a:gd name="adj1" fmla="val 4489"/>
              <a:gd name="adj2" fmla="val 8352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  <p:sp>
        <p:nvSpPr>
          <p:cNvPr id="219" name="Rectangular Callout 218"/>
          <p:cNvSpPr/>
          <p:nvPr/>
        </p:nvSpPr>
        <p:spPr>
          <a:xfrm>
            <a:off x="2727014" y="3140968"/>
            <a:ext cx="793808" cy="400110"/>
          </a:xfrm>
          <a:prstGeom prst="wedgeRectCallout">
            <a:avLst>
              <a:gd name="adj1" fmla="val 65840"/>
              <a:gd name="adj2" fmla="val 4254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Predicted</a:t>
            </a:r>
          </a:p>
          <a:p>
            <a:pPr algn="ctr"/>
            <a:r>
              <a:rPr lang="en-US" sz="1000" dirty="0" smtClean="0"/>
              <a:t>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5357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1" grpId="0" animBg="1"/>
      <p:bldP spid="82" grpId="0" animBg="1"/>
      <p:bldP spid="86" grpId="0" animBg="1"/>
      <p:bldP spid="116" grpId="0" animBg="1"/>
      <p:bldP spid="78" grpId="0" animBg="1"/>
      <p:bldP spid="117" grpId="0" animBg="1"/>
      <p:bldP spid="120" grpId="0" animBg="1"/>
      <p:bldP spid="132" grpId="0" animBg="1"/>
      <p:bldP spid="142" grpId="0" animBg="1"/>
      <p:bldP spid="150" grpId="0" animBg="1"/>
      <p:bldP spid="151" grpId="0" animBg="1"/>
      <p:bldP spid="152" grpId="0" animBg="1"/>
      <p:bldP spid="156" grpId="0" animBg="1"/>
      <p:bldP spid="158" grpId="0" animBg="1"/>
      <p:bldP spid="79" grpId="0" animBg="1"/>
      <p:bldP spid="161" grpId="0" animBg="1"/>
      <p:bldP spid="182" grpId="0" animBg="1"/>
      <p:bldP spid="168" grpId="0" animBg="1"/>
      <p:bldP spid="184" grpId="0" animBg="1"/>
      <p:bldP spid="183" grpId="0" animBg="1"/>
      <p:bldP spid="185" grpId="0" animBg="1"/>
      <p:bldP spid="155" grpId="0" animBg="1"/>
      <p:bldP spid="209" grpId="0" animBg="1"/>
      <p:bldP spid="216" grpId="0" animBg="1"/>
      <p:bldP spid="217" grpId="0" animBg="1"/>
      <p:bldP spid="218" grpId="0" animBg="1"/>
      <p:bldP spid="2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93738" y="1600200"/>
            <a:ext cx="1080135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Results: Validation</a:t>
            </a:r>
            <a:endParaRPr lang="en-US" cap="none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323817" y="999329"/>
            <a:ext cx="1192469" cy="600871"/>
            <a:chOff x="2989123" y="2322187"/>
            <a:chExt cx="1192469" cy="600871"/>
          </a:xfrm>
        </p:grpSpPr>
        <p:sp>
          <p:nvSpPr>
            <p:cNvPr id="3" name="Can 2"/>
            <p:cNvSpPr/>
            <p:nvPr/>
          </p:nvSpPr>
          <p:spPr>
            <a:xfrm rot="13500000">
              <a:off x="3551572" y="2246118"/>
              <a:ext cx="360040" cy="900000"/>
            </a:xfrm>
            <a:prstGeom prst="can">
              <a:avLst>
                <a:gd name="adj" fmla="val 8648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3101551" y="2757304"/>
              <a:ext cx="426819" cy="1657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3526384" y="2383057"/>
              <a:ext cx="0" cy="54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3528370" y="2563018"/>
              <a:ext cx="36004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280804" y="2322187"/>
              <a:ext cx="2455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989123" y="2530720"/>
              <a:ext cx="25359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rgbClr val="0070C0"/>
                  </a:solidFill>
                </a:rPr>
                <a:t>y</a:t>
              </a:r>
              <a:endParaRPr lang="en-US" sz="10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43849" y="2505144"/>
              <a:ext cx="2391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chemeClr val="accent2"/>
                  </a:solidFill>
                </a:rPr>
                <a:t>z</a:t>
              </a:r>
              <a:endParaRPr lang="en-US" sz="1000" dirty="0" smtClean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231410" y="93984"/>
            <a:ext cx="815453" cy="900000"/>
            <a:chOff x="1698844" y="1784518"/>
            <a:chExt cx="815453" cy="900000"/>
          </a:xfrm>
        </p:grpSpPr>
        <p:sp>
          <p:nvSpPr>
            <p:cNvPr id="76" name="Can 75"/>
            <p:cNvSpPr/>
            <p:nvPr/>
          </p:nvSpPr>
          <p:spPr>
            <a:xfrm rot="8100000" flipH="1">
              <a:off x="1895832" y="1784518"/>
              <a:ext cx="360040" cy="900000"/>
            </a:xfrm>
            <a:prstGeom prst="can">
              <a:avLst>
                <a:gd name="adj" fmla="val 8648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H="1" flipV="1">
              <a:off x="1926570" y="2074309"/>
              <a:ext cx="360000" cy="36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286570" y="1888022"/>
              <a:ext cx="0" cy="54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H="1">
              <a:off x="1890571" y="2434309"/>
              <a:ext cx="396000" cy="14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268717" y="1793979"/>
              <a:ext cx="2455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98844" y="2368457"/>
              <a:ext cx="25359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rgbClr val="0070C0"/>
                  </a:solidFill>
                </a:rPr>
                <a:t>y</a:t>
              </a:r>
              <a:endParaRPr lang="en-US" sz="10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12629" y="1855757"/>
              <a:ext cx="2391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chemeClr val="accent2"/>
                  </a:solidFill>
                </a:rPr>
                <a:t>z</a:t>
              </a:r>
              <a:endParaRPr lang="en-US" sz="1000" dirty="0" smtClean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324152" y="423331"/>
            <a:ext cx="1040649" cy="1039436"/>
            <a:chOff x="2586074" y="1678309"/>
            <a:chExt cx="1040649" cy="1039436"/>
          </a:xfrm>
        </p:grpSpPr>
        <p:sp>
          <p:nvSpPr>
            <p:cNvPr id="65" name="Can 64"/>
            <p:cNvSpPr/>
            <p:nvPr/>
          </p:nvSpPr>
          <p:spPr>
            <a:xfrm rot="10800000" flipH="1" flipV="1">
              <a:off x="2949083" y="1678309"/>
              <a:ext cx="360040" cy="900000"/>
            </a:xfrm>
            <a:prstGeom prst="can">
              <a:avLst>
                <a:gd name="adj" fmla="val 78206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V="1">
              <a:off x="3129102" y="1952483"/>
              <a:ext cx="0" cy="46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129143" y="2418743"/>
              <a:ext cx="252000" cy="25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134943" y="1902177"/>
              <a:ext cx="2391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chemeClr val="accent2"/>
                  </a:solidFill>
                </a:rPr>
                <a:t>z</a:t>
              </a:r>
              <a:endParaRPr lang="en-US" sz="10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81143" y="2486913"/>
              <a:ext cx="2455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586074" y="2296457"/>
              <a:ext cx="25359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rgbClr val="0070C0"/>
                  </a:solidFill>
                </a:rPr>
                <a:t>y</a:t>
              </a:r>
              <a:endParaRPr lang="en-US" sz="1000" dirty="0" smtClean="0">
                <a:solidFill>
                  <a:srgbClr val="0070C0"/>
                </a:solidFill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>
              <a:off x="2740667" y="2411873"/>
              <a:ext cx="396000" cy="14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49" y="1862670"/>
            <a:ext cx="5293539" cy="3972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4" y="1790661"/>
            <a:ext cx="4069338" cy="40866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7" y="2282752"/>
            <a:ext cx="4980973" cy="32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93738" y="1600200"/>
            <a:ext cx="1080135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Results: Validation</a:t>
            </a:r>
            <a:endParaRPr lang="en-US" cap="none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323817" y="999329"/>
            <a:ext cx="1192469" cy="600871"/>
            <a:chOff x="2989123" y="2322187"/>
            <a:chExt cx="1192469" cy="600871"/>
          </a:xfrm>
        </p:grpSpPr>
        <p:sp>
          <p:nvSpPr>
            <p:cNvPr id="3" name="Can 2"/>
            <p:cNvSpPr/>
            <p:nvPr/>
          </p:nvSpPr>
          <p:spPr>
            <a:xfrm rot="13500000">
              <a:off x="3551572" y="2246118"/>
              <a:ext cx="360040" cy="900000"/>
            </a:xfrm>
            <a:prstGeom prst="can">
              <a:avLst>
                <a:gd name="adj" fmla="val 8648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3101551" y="2757304"/>
              <a:ext cx="426819" cy="1657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3526384" y="2383057"/>
              <a:ext cx="0" cy="54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3528370" y="2563018"/>
              <a:ext cx="36004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280804" y="2322187"/>
              <a:ext cx="2455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989123" y="2530720"/>
              <a:ext cx="25359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rgbClr val="0070C0"/>
                  </a:solidFill>
                </a:rPr>
                <a:t>y</a:t>
              </a:r>
              <a:endParaRPr lang="en-US" sz="10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43849" y="2505144"/>
              <a:ext cx="2391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chemeClr val="accent2"/>
                  </a:solidFill>
                </a:rPr>
                <a:t>z</a:t>
              </a:r>
              <a:endParaRPr lang="en-US" sz="1000" dirty="0" smtClean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231410" y="93984"/>
            <a:ext cx="815453" cy="900000"/>
            <a:chOff x="1698844" y="1784518"/>
            <a:chExt cx="815453" cy="900000"/>
          </a:xfrm>
        </p:grpSpPr>
        <p:sp>
          <p:nvSpPr>
            <p:cNvPr id="76" name="Can 75"/>
            <p:cNvSpPr/>
            <p:nvPr/>
          </p:nvSpPr>
          <p:spPr>
            <a:xfrm rot="8100000" flipH="1">
              <a:off x="1895832" y="1784518"/>
              <a:ext cx="360040" cy="900000"/>
            </a:xfrm>
            <a:prstGeom prst="can">
              <a:avLst>
                <a:gd name="adj" fmla="val 8648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H="1" flipV="1">
              <a:off x="1926570" y="2074309"/>
              <a:ext cx="360000" cy="36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2286570" y="1888022"/>
              <a:ext cx="0" cy="54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H="1">
              <a:off x="1890571" y="2434309"/>
              <a:ext cx="396000" cy="14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268717" y="1793979"/>
              <a:ext cx="2455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698844" y="2368457"/>
              <a:ext cx="25359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rgbClr val="0070C0"/>
                  </a:solidFill>
                </a:rPr>
                <a:t>y</a:t>
              </a:r>
              <a:endParaRPr lang="en-US" sz="100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12629" y="1855757"/>
              <a:ext cx="2391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chemeClr val="accent2"/>
                  </a:solidFill>
                </a:rPr>
                <a:t>z</a:t>
              </a:r>
              <a:endParaRPr lang="en-US" sz="1000" dirty="0" smtClean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324152" y="423331"/>
            <a:ext cx="1040649" cy="1039436"/>
            <a:chOff x="2586074" y="1678309"/>
            <a:chExt cx="1040649" cy="1039436"/>
          </a:xfrm>
        </p:grpSpPr>
        <p:sp>
          <p:nvSpPr>
            <p:cNvPr id="65" name="Can 64"/>
            <p:cNvSpPr/>
            <p:nvPr/>
          </p:nvSpPr>
          <p:spPr>
            <a:xfrm rot="10800000" flipH="1" flipV="1">
              <a:off x="2949083" y="1678309"/>
              <a:ext cx="360040" cy="900000"/>
            </a:xfrm>
            <a:prstGeom prst="can">
              <a:avLst>
                <a:gd name="adj" fmla="val 78206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V="1">
              <a:off x="3129102" y="1952483"/>
              <a:ext cx="0" cy="46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129143" y="2418743"/>
              <a:ext cx="252000" cy="25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134943" y="1902177"/>
              <a:ext cx="23916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chemeClr val="accent2"/>
                  </a:solidFill>
                </a:rPr>
                <a:t>z</a:t>
              </a:r>
              <a:endParaRPr lang="en-US" sz="10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81143" y="2486913"/>
              <a:ext cx="24558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smtClean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586074" y="2296457"/>
              <a:ext cx="25359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rgbClr val="0070C0"/>
                  </a:solidFill>
                </a:rPr>
                <a:t>y</a:t>
              </a:r>
              <a:endParaRPr lang="en-US" sz="1000" dirty="0" smtClean="0">
                <a:solidFill>
                  <a:srgbClr val="0070C0"/>
                </a:solidFill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>
              <a:off x="2740667" y="2411873"/>
              <a:ext cx="396000" cy="14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5" r="50495"/>
          <a:stretch/>
        </p:blipFill>
        <p:spPr>
          <a:xfrm>
            <a:off x="1701924" y="2636912"/>
            <a:ext cx="3168352" cy="285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00" y="3063343"/>
            <a:ext cx="6582857" cy="16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Results: Inference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55" y="3143628"/>
            <a:ext cx="2905397" cy="30222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37" y="1628800"/>
            <a:ext cx="2905397" cy="30222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663" y="3143628"/>
            <a:ext cx="2905397" cy="30222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73" y="1628800"/>
            <a:ext cx="2905397" cy="30222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78"/>
          <a:stretch/>
        </p:blipFill>
        <p:spPr>
          <a:xfrm>
            <a:off x="7966620" y="0"/>
            <a:ext cx="4071217" cy="15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8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chemeClr val="bg1"/>
            </a:gs>
            <a:gs pos="42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8562" y="685800"/>
            <a:ext cx="9791701" cy="914400"/>
          </a:xfrm>
        </p:spPr>
        <p:txBody>
          <a:bodyPr anchor="ctr"/>
          <a:lstStyle/>
          <a:p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98563" y="1828800"/>
            <a:ext cx="9791700" cy="43434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  <a:p>
            <a:r>
              <a:rPr lang="en-US" dirty="0"/>
              <a:t>Machine learning </a:t>
            </a:r>
            <a:r>
              <a:rPr lang="en-US" dirty="0" smtClean="0"/>
              <a:t>for CFD application</a:t>
            </a:r>
          </a:p>
          <a:p>
            <a:r>
              <a:rPr lang="en-US" dirty="0"/>
              <a:t>Purpose</a:t>
            </a:r>
            <a:endParaRPr lang="en-US" dirty="0" smtClean="0"/>
          </a:p>
          <a:p>
            <a:r>
              <a:rPr lang="en-US" dirty="0" smtClean="0"/>
              <a:t>Concept</a:t>
            </a:r>
            <a:r>
              <a:rPr lang="en-US" dirty="0"/>
              <a:t> </a:t>
            </a:r>
            <a:r>
              <a:rPr lang="en-US" dirty="0" smtClean="0"/>
              <a:t>and Workflow</a:t>
            </a:r>
            <a:endParaRPr lang="en-US" dirty="0"/>
          </a:p>
          <a:p>
            <a:r>
              <a:rPr lang="en-US" dirty="0" smtClean="0"/>
              <a:t>Results</a:t>
            </a:r>
            <a:r>
              <a:rPr lang="en-US" dirty="0"/>
              <a:t> </a:t>
            </a:r>
            <a:r>
              <a:rPr lang="en-US" dirty="0" smtClean="0"/>
              <a:t>and Discussion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48624" y="908720"/>
            <a:ext cx="4142332" cy="3960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469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635" y="685800"/>
            <a:ext cx="9787628" cy="914400"/>
          </a:xfrm>
        </p:spPr>
        <p:txBody>
          <a:bodyPr anchor="ctr">
            <a:normAutofit/>
          </a:bodyPr>
          <a:lstStyle/>
          <a:p>
            <a:r>
              <a:rPr lang="en-US" cap="none" dirty="0" smtClean="0"/>
              <a:t>Summary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8675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Motivation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563" y="1600200"/>
            <a:ext cx="9791700" cy="1421928"/>
          </a:xfr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need to reduce the time to perform relatively simple, but at the same </a:t>
            </a:r>
            <a:r>
              <a:rPr lang="en-US" dirty="0" smtClean="0"/>
              <a:t>time frequently </a:t>
            </a:r>
            <a:r>
              <a:rPr lang="en-US" dirty="0"/>
              <a:t>occurring Computational Fluid </a:t>
            </a:r>
            <a:r>
              <a:rPr lang="en-US" dirty="0" smtClean="0"/>
              <a:t>Dynamics (CFD) analysis on </a:t>
            </a:r>
            <a:r>
              <a:rPr lang="en-US" dirty="0"/>
              <a:t>various </a:t>
            </a:r>
            <a:r>
              <a:rPr lang="en-US" dirty="0" smtClean="0"/>
              <a:t>types of pipelines, hydraulics systems etc.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0471" y="6381328"/>
            <a:ext cx="4915128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CFD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- Computational Fluid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Dynamics; CAE – Computer-aided engineering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62" y="3428999"/>
            <a:ext cx="4600513" cy="25202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0476" y="3501008"/>
            <a:ext cx="3031920" cy="21698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u="sng" dirty="0" smtClean="0"/>
              <a:t>Most popular 1D CAE</a:t>
            </a:r>
            <a:r>
              <a:rPr lang="en-US" altLang="ja-JP" dirty="0" smtClean="0"/>
              <a:t>:</a:t>
            </a:r>
          </a:p>
          <a:p>
            <a:pPr marL="2682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err="1" smtClean="0"/>
              <a:t>SimulationX</a:t>
            </a:r>
            <a:endParaRPr lang="en-US" altLang="ja-JP" dirty="0" smtClean="0"/>
          </a:p>
          <a:p>
            <a:pPr marL="2682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/>
              <a:t>Simulink/</a:t>
            </a:r>
            <a:r>
              <a:rPr lang="en-US" altLang="ja-JP" dirty="0" err="1" smtClean="0"/>
              <a:t>Matlab</a:t>
            </a:r>
            <a:endParaRPr lang="en-US" altLang="ja-JP" dirty="0" smtClean="0"/>
          </a:p>
          <a:p>
            <a:pPr marL="2682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 smtClean="0"/>
              <a:t>GT-SUITE</a:t>
            </a:r>
            <a:endParaRPr lang="en-US" altLang="ja-JP" dirty="0"/>
          </a:p>
          <a:p>
            <a:pPr marL="2682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COMSOL </a:t>
            </a:r>
            <a:r>
              <a:rPr lang="en-US" altLang="ja-JP" dirty="0" err="1" smtClean="0"/>
              <a:t>Multipthysics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720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25920" y="1916832"/>
            <a:ext cx="7756924" cy="4124537"/>
            <a:chOff x="6742484" y="678745"/>
            <a:chExt cx="7756924" cy="41245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484" y="678745"/>
              <a:ext cx="7756924" cy="4124537"/>
            </a:xfrm>
            <a:prstGeom prst="rect">
              <a:avLst/>
            </a:prstGeom>
            <a:effectLst>
              <a:glow rad="381000">
                <a:schemeClr val="bg1"/>
              </a:glo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36" t="55867"/>
            <a:stretch/>
          </p:blipFill>
          <p:spPr>
            <a:xfrm>
              <a:off x="12431116" y="2983001"/>
              <a:ext cx="2068292" cy="1820281"/>
            </a:xfrm>
            <a:prstGeom prst="rect">
              <a:avLst/>
            </a:prstGeom>
            <a:effectLst>
              <a:glow rad="381000">
                <a:schemeClr val="bg1"/>
              </a:glow>
            </a:effec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20" y="1916832"/>
            <a:ext cx="7756924" cy="41245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Machine learning for CFD application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2225920" y="6390817"/>
            <a:ext cx="414568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</a:rPr>
              <a:t>※Ricardo </a:t>
            </a:r>
            <a:r>
              <a:rPr lang="en-US" altLang="ja-JP" sz="1000" dirty="0" err="1" smtClean="0">
                <a:solidFill>
                  <a:schemeClr val="bg1">
                    <a:lumMod val="50000"/>
                  </a:schemeClr>
                </a:solidFill>
              </a:rPr>
              <a:t>Vinuesa</a:t>
            </a: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</a:rPr>
              <a:t>Steven L. </a:t>
            </a:r>
            <a:r>
              <a:rPr lang="en-US" altLang="ja-JP" sz="1000" dirty="0" err="1" smtClean="0">
                <a:solidFill>
                  <a:schemeClr val="bg1">
                    <a:lumMod val="50000"/>
                  </a:schemeClr>
                </a:solidFill>
              </a:rPr>
              <a:t>Brunton</a:t>
            </a:r>
            <a:r>
              <a:rPr lang="en-US" altLang="ja-JP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arXiv:2110.02085, 2021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1600200"/>
            <a:ext cx="4320762" cy="1832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Machine learning for CFD application</a:t>
            </a:r>
            <a:endParaRPr lang="en-US" cap="none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125861" y="1600200"/>
            <a:ext cx="4968552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Most </a:t>
            </a:r>
            <a:r>
              <a:rPr lang="en-US" dirty="0"/>
              <a:t>of the </a:t>
            </a:r>
            <a:r>
              <a:rPr lang="en-US" dirty="0" smtClean="0"/>
              <a:t>reviewed projects, </a:t>
            </a:r>
            <a:r>
              <a:rPr lang="en-US" dirty="0"/>
              <a:t>that have chosen way "Reduced-Order </a:t>
            </a:r>
            <a:r>
              <a:rPr lang="en-US" dirty="0" smtClean="0"/>
              <a:t>Models“, </a:t>
            </a:r>
            <a:r>
              <a:rPr lang="en-US" dirty="0"/>
              <a:t>are focused on solving </a:t>
            </a:r>
            <a:r>
              <a:rPr lang="en-US" dirty="0" smtClean="0"/>
              <a:t>problem of the </a:t>
            </a:r>
            <a:r>
              <a:rPr lang="en-US" i="1" dirty="0" smtClean="0"/>
              <a:t>flow </a:t>
            </a:r>
            <a:r>
              <a:rPr lang="en-US" i="1" dirty="0"/>
              <a:t>around an </a:t>
            </a:r>
            <a:r>
              <a:rPr lang="en-US" i="1" dirty="0" smtClean="0"/>
              <a:t>obstacle</a:t>
            </a:r>
          </a:p>
          <a:p>
            <a:pPr algn="just"/>
            <a:r>
              <a:rPr lang="en-US" dirty="0" smtClean="0"/>
              <a:t>The calculation field in which an obstacle is placed has a </a:t>
            </a:r>
            <a:r>
              <a:rPr lang="en-US" i="1" dirty="0" smtClean="0"/>
              <a:t>limited size</a:t>
            </a:r>
          </a:p>
          <a:p>
            <a:pPr algn="just"/>
            <a:r>
              <a:rPr lang="en-US" dirty="0"/>
              <a:t>This fact imposes limitations on the applicability of projects in real work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31" y="2678368"/>
            <a:ext cx="4320762" cy="1207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89" y="3356061"/>
            <a:ext cx="4320762" cy="281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1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198562" y="2204864"/>
            <a:ext cx="9791701" cy="39673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chemeClr val="bg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2492896"/>
            <a:ext cx="5162825" cy="3439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Machine </a:t>
            </a:r>
            <a:r>
              <a:rPr lang="en-US" cap="none" dirty="0"/>
              <a:t>learning for CFD application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198563" y="1600200"/>
            <a:ext cx="9791700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Newest project with </a:t>
            </a:r>
            <a:r>
              <a:rPr lang="en-US" dirty="0"/>
              <a:t>good </a:t>
            </a:r>
            <a:r>
              <a:rPr lang="en-US" dirty="0" smtClean="0"/>
              <a:t>performance is “</a:t>
            </a:r>
            <a:r>
              <a:rPr lang="en-US" i="1" dirty="0" smtClean="0"/>
              <a:t>Deep CFD</a:t>
            </a:r>
            <a:r>
              <a:rPr lang="en-US" dirty="0" smtClean="0"/>
              <a:t>”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276890"/>
            <a:ext cx="2972059" cy="3816000"/>
          </a:xfrm>
          <a:prstGeom prst="rect">
            <a:avLst/>
          </a:prstGeom>
          <a:effectLst/>
        </p:spPr>
      </p:pic>
      <p:sp>
        <p:nvSpPr>
          <p:cNvPr id="14" name="TextBox 13"/>
          <p:cNvSpPr txBox="1"/>
          <p:nvPr/>
        </p:nvSpPr>
        <p:spPr>
          <a:xfrm>
            <a:off x="1197868" y="6390817"/>
            <a:ext cx="330891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pt-BR" altLang="ja-JP" sz="1000" dirty="0">
                <a:solidFill>
                  <a:schemeClr val="bg1">
                    <a:lumMod val="50000"/>
                  </a:schemeClr>
                </a:solidFill>
              </a:rPr>
              <a:t>Mateus Dias Ribeiro at al., arXiv:2004.08826, 2020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2276890"/>
            <a:ext cx="5162825" cy="3816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960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98563" y="692696"/>
            <a:ext cx="97917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/>
              <a:t>Purpose</a:t>
            </a:r>
            <a:endParaRPr lang="en-US" cap="non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98562" y="1607096"/>
            <a:ext cx="9791701" cy="254839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452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Evaluate the consistency and effectiveness of using </a:t>
            </a:r>
            <a:r>
              <a:rPr lang="en-US" dirty="0" smtClean="0"/>
              <a:t>DCNN </a:t>
            </a:r>
            <a:r>
              <a:rPr lang="en-US" dirty="0"/>
              <a:t>to solve the problem, as well as the total labor and time </a:t>
            </a:r>
            <a:r>
              <a:rPr lang="en-US" dirty="0" smtClean="0"/>
              <a:t>costs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for model </a:t>
            </a:r>
            <a:r>
              <a:rPr lang="en-US" dirty="0" smtClean="0"/>
              <a:t>preparing &amp; </a:t>
            </a:r>
            <a:r>
              <a:rPr lang="en-US" dirty="0"/>
              <a:t>etc.)</a:t>
            </a:r>
            <a:endParaRPr lang="ru-RU" dirty="0"/>
          </a:p>
          <a:p>
            <a:pPr algn="just"/>
            <a:r>
              <a:rPr lang="en-US" dirty="0"/>
              <a:t>Apply the knowledge and skills gained </a:t>
            </a:r>
            <a:r>
              <a:rPr lang="en-US" dirty="0" smtClean="0"/>
              <a:t>during </a:t>
            </a:r>
            <a:r>
              <a:rPr lang="en-US" dirty="0"/>
              <a:t>the course </a:t>
            </a:r>
            <a:r>
              <a:rPr lang="en-US" dirty="0" smtClean="0"/>
              <a:t>and use it to </a:t>
            </a:r>
            <a:r>
              <a:rPr lang="en-US" dirty="0"/>
              <a:t>solve a </a:t>
            </a:r>
            <a:r>
              <a:rPr lang="en-US" dirty="0" smtClean="0"/>
              <a:t>practical </a:t>
            </a:r>
            <a:r>
              <a:rPr lang="en-US" dirty="0"/>
              <a:t>problem</a:t>
            </a:r>
            <a:endParaRPr lang="ru-RU" dirty="0"/>
          </a:p>
          <a:p>
            <a:pPr algn="just"/>
            <a:r>
              <a:rPr lang="en-US" dirty="0"/>
              <a:t>Gain new </a:t>
            </a:r>
            <a:r>
              <a:rPr lang="en-US" dirty="0" smtClean="0"/>
              <a:t>knowledge by exploring a best practice (SOTA)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0471" y="6381328"/>
            <a:ext cx="5046574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DCNN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– Deep Convolutional Neural Networks; SOTA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– (</a:t>
            </a:r>
            <a:r>
              <a:rPr lang="en-US" sz="1000" i="1" dirty="0" smtClean="0">
                <a:solidFill>
                  <a:schemeClr val="bg1">
                    <a:lumMod val="50000"/>
                  </a:schemeClr>
                </a:solidFill>
              </a:rPr>
              <a:t>lingo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)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7657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6221"/>
          <a:stretch/>
        </p:blipFill>
        <p:spPr>
          <a:xfrm>
            <a:off x="6470364" y="1740662"/>
            <a:ext cx="4914200" cy="4640666"/>
          </a:xfrm>
          <a:prstGeom prst="rect">
            <a:avLst/>
          </a:prstGeom>
          <a:solidFill>
            <a:schemeClr val="bg1"/>
          </a:solidFill>
          <a:effectLst>
            <a:glow rad="190500">
              <a:schemeClr val="bg1"/>
            </a:glow>
          </a:effectLst>
        </p:spPr>
      </p:pic>
      <p:grpSp>
        <p:nvGrpSpPr>
          <p:cNvPr id="99" name="Group 98"/>
          <p:cNvGrpSpPr/>
          <p:nvPr/>
        </p:nvGrpSpPr>
        <p:grpSpPr>
          <a:xfrm>
            <a:off x="9395180" y="1676099"/>
            <a:ext cx="2024940" cy="3236469"/>
            <a:chOff x="9296824" y="1560683"/>
            <a:chExt cx="2024940" cy="3236469"/>
          </a:xfrm>
        </p:grpSpPr>
        <p:grpSp>
          <p:nvGrpSpPr>
            <p:cNvPr id="68" name="Group 67"/>
            <p:cNvGrpSpPr/>
            <p:nvPr/>
          </p:nvGrpSpPr>
          <p:grpSpPr>
            <a:xfrm>
              <a:off x="9296824" y="3612896"/>
              <a:ext cx="1733167" cy="1184256"/>
              <a:chOff x="9296824" y="3688493"/>
              <a:chExt cx="1733167" cy="118425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9336552" y="3688493"/>
                <a:ext cx="1653710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296824" y="3692871"/>
                <a:ext cx="173316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 smtClean="0"/>
                  <a:t>Pressure distribution field</a:t>
                </a: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7647" y="3923703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0033403" y="4641917"/>
                <a:ext cx="26000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/>
                  <a:t>P</a:t>
                </a:r>
                <a:endParaRPr lang="en-US" sz="1000" dirty="0" smtClean="0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10972686" y="1560683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10990229" y="1893524"/>
              <a:ext cx="331268" cy="2890221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9333297" y="1560683"/>
              <a:ext cx="1639389" cy="205221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Isosceles Triangle 68"/>
          <p:cNvSpPr/>
          <p:nvPr/>
        </p:nvSpPr>
        <p:spPr>
          <a:xfrm rot="10800000">
            <a:off x="6661312" y="4975416"/>
            <a:ext cx="4428000" cy="72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TextBox 75"/>
          <p:cNvSpPr txBox="1"/>
          <p:nvPr/>
        </p:nvSpPr>
        <p:spPr>
          <a:xfrm rot="16200000">
            <a:off x="10967142" y="4172861"/>
            <a:ext cx="625492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Input</a:t>
            </a:r>
          </a:p>
        </p:txBody>
      </p:sp>
      <p:sp>
        <p:nvSpPr>
          <p:cNvPr id="77" name="TextBox 76"/>
          <p:cNvSpPr txBox="1"/>
          <p:nvPr/>
        </p:nvSpPr>
        <p:spPr>
          <a:xfrm rot="16200000">
            <a:off x="11016088" y="5553367"/>
            <a:ext cx="521298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Aim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601736" y="5105592"/>
            <a:ext cx="1733167" cy="1184256"/>
            <a:chOff x="9296824" y="3688493"/>
            <a:chExt cx="1733167" cy="1184256"/>
          </a:xfrm>
        </p:grpSpPr>
        <p:sp>
          <p:nvSpPr>
            <p:cNvPr id="79" name="Rectangle 78"/>
            <p:cNvSpPr/>
            <p:nvPr/>
          </p:nvSpPr>
          <p:spPr>
            <a:xfrm>
              <a:off x="9336552" y="3688493"/>
              <a:ext cx="1653710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296824" y="3692871"/>
              <a:ext cx="173316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 smtClean="0"/>
                <a:t>Pressure distribution field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7647" y="3923703"/>
              <a:ext cx="731520" cy="731520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10033403" y="4641917"/>
              <a:ext cx="26000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/>
                <a:t>P</a:t>
              </a:r>
              <a:endParaRPr lang="en-US" sz="1000" dirty="0" smtClean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554281" y="5099891"/>
            <a:ext cx="2566728" cy="1193184"/>
            <a:chOff x="6501691" y="3675976"/>
            <a:chExt cx="2566728" cy="1193184"/>
          </a:xfrm>
        </p:grpSpPr>
        <p:sp>
          <p:nvSpPr>
            <p:cNvPr id="89" name="Rectangle 88"/>
            <p:cNvSpPr/>
            <p:nvPr/>
          </p:nvSpPr>
          <p:spPr>
            <a:xfrm>
              <a:off x="6526460" y="3680440"/>
              <a:ext cx="2509535" cy="1184256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501691" y="3675976"/>
              <a:ext cx="256672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dirty="0"/>
                <a:t>Velocity </a:t>
              </a:r>
              <a:r>
                <a:rPr lang="en-US" sz="1000" dirty="0" smtClean="0"/>
                <a:t>components </a:t>
              </a:r>
              <a:r>
                <a:rPr lang="en-US" sz="1000" dirty="0"/>
                <a:t>distribution fields</a:t>
              </a:r>
              <a:endParaRPr lang="en-US" sz="1000" dirty="0" smtClean="0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8852" y="3906808"/>
              <a:ext cx="731520" cy="73152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664" y="3906808"/>
              <a:ext cx="731520" cy="73152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476" y="3906808"/>
              <a:ext cx="731520" cy="731520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6730144" y="4633864"/>
              <a:ext cx="32893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Ux</a:t>
              </a:r>
              <a:endParaRPr lang="en-US" sz="1000" dirty="0" smtClean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619402" y="4638328"/>
              <a:ext cx="33695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Uy</a:t>
              </a:r>
              <a:endParaRPr lang="en-US" sz="1000" dirty="0" smtClean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502098" y="4631632"/>
              <a:ext cx="32252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dirty="0" err="1" smtClean="0"/>
                <a:t>Uz</a:t>
              </a:r>
              <a:endParaRPr lang="en-US" sz="1000" dirty="0" smtClean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427121" y="3365432"/>
            <a:ext cx="2762294" cy="1548643"/>
            <a:chOff x="6328765" y="3248509"/>
            <a:chExt cx="2762294" cy="1548643"/>
          </a:xfrm>
        </p:grpSpPr>
        <p:sp>
          <p:nvSpPr>
            <p:cNvPr id="101" name="Rectangle 100"/>
            <p:cNvSpPr/>
            <p:nvPr/>
          </p:nvSpPr>
          <p:spPr>
            <a:xfrm>
              <a:off x="6328841" y="3248509"/>
              <a:ext cx="349078" cy="33284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6677919" y="3248509"/>
              <a:ext cx="2380716" cy="34830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328765" y="3581350"/>
              <a:ext cx="212834" cy="1209106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6524331" y="3603968"/>
              <a:ext cx="2566728" cy="1193184"/>
              <a:chOff x="6501691" y="3675976"/>
              <a:chExt cx="2566728" cy="1193184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6526460" y="3680440"/>
                <a:ext cx="2509535" cy="1184256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6501691" y="3675976"/>
                <a:ext cx="256672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/>
                  <a:t>Velocity </a:t>
                </a:r>
                <a:r>
                  <a:rPr lang="en-US" sz="1000" dirty="0" smtClean="0"/>
                  <a:t>components </a:t>
                </a:r>
                <a:r>
                  <a:rPr lang="en-US" sz="1000" dirty="0"/>
                  <a:t>distribution fields</a:t>
                </a:r>
                <a:endParaRPr lang="en-US" sz="1000" dirty="0" smtClean="0"/>
              </a:p>
            </p:txBody>
          </p: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852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6664" y="3906808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4476" y="390680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10" name="TextBox 109"/>
              <p:cNvSpPr txBox="1"/>
              <p:nvPr/>
            </p:nvSpPr>
            <p:spPr>
              <a:xfrm>
                <a:off x="6730144" y="4633864"/>
                <a:ext cx="328936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Ux</a:t>
                </a:r>
                <a:endParaRPr lang="en-US" sz="1000" dirty="0" smtClean="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619402" y="4638328"/>
                <a:ext cx="33695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Uy</a:t>
                </a:r>
                <a:endParaRPr lang="en-US" sz="1000" dirty="0" smtClean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8502098" y="4631632"/>
                <a:ext cx="32252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 dirty="0" err="1" smtClean="0"/>
                  <a:t>Uz</a:t>
                </a:r>
                <a:endParaRPr lang="en-US" sz="1000" dirty="0" smtClean="0"/>
              </a:p>
            </p:txBody>
          </p:sp>
        </p:grpSp>
      </p:grpSp>
      <p:sp>
        <p:nvSpPr>
          <p:cNvPr id="113" name="TextBox 112"/>
          <p:cNvSpPr txBox="1"/>
          <p:nvPr/>
        </p:nvSpPr>
        <p:spPr>
          <a:xfrm>
            <a:off x="6379560" y="2760733"/>
            <a:ext cx="4443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Inlet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14" name="TextBox 113"/>
          <p:cNvSpPr txBox="1"/>
          <p:nvPr/>
        </p:nvSpPr>
        <p:spPr>
          <a:xfrm>
            <a:off x="10261095" y="1717123"/>
            <a:ext cx="69762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Outlet►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Concept: </a:t>
            </a:r>
            <a:r>
              <a:rPr lang="en-US" cap="none" dirty="0"/>
              <a:t>Requirements</a:t>
            </a:r>
          </a:p>
        </p:txBody>
      </p:sp>
      <p:sp>
        <p:nvSpPr>
          <p:cNvPr id="51" name="Content Placeholder 1"/>
          <p:cNvSpPr>
            <a:spLocks noGrp="1"/>
          </p:cNvSpPr>
          <p:nvPr>
            <p:ph idx="1"/>
          </p:nvPr>
        </p:nvSpPr>
        <p:spPr>
          <a:xfrm>
            <a:off x="1125861" y="1600200"/>
            <a:ext cx="4968552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Ability to analyze "infinitely" long </a:t>
            </a:r>
            <a:r>
              <a:rPr lang="en-US" dirty="0"/>
              <a:t>pipelines of </a:t>
            </a:r>
            <a:r>
              <a:rPr lang="en-US" dirty="0" smtClean="0"/>
              <a:t>"arbitrary" shape</a:t>
            </a:r>
          </a:p>
          <a:p>
            <a:pPr algn="just"/>
            <a:r>
              <a:rPr lang="en-US" dirty="0" smtClean="0"/>
              <a:t>Ability </a:t>
            </a:r>
            <a:r>
              <a:rPr lang="en-US" dirty="0"/>
              <a:t>to obtain the main characteristics of the </a:t>
            </a:r>
            <a:r>
              <a:rPr lang="en-US" dirty="0" smtClean="0"/>
              <a:t>pipeline (pressure loss and velocity) </a:t>
            </a:r>
            <a:r>
              <a:rPr lang="en-US" dirty="0"/>
              <a:t>from the initial "arbitrary" flow parameters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985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6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6221"/>
          <a:stretch/>
        </p:blipFill>
        <p:spPr>
          <a:xfrm>
            <a:off x="6461576" y="1740662"/>
            <a:ext cx="4914200" cy="4640666"/>
          </a:xfrm>
          <a:prstGeom prst="rect">
            <a:avLst/>
          </a:prstGeom>
          <a:solidFill>
            <a:schemeClr val="bg1"/>
          </a:solidFill>
          <a:effectLst>
            <a:glow rad="190500">
              <a:schemeClr val="bg1"/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563" y="685800"/>
            <a:ext cx="9791700" cy="914400"/>
          </a:xfrm>
        </p:spPr>
        <p:txBody>
          <a:bodyPr anchor="ctr"/>
          <a:lstStyle/>
          <a:p>
            <a:r>
              <a:rPr lang="en-US" cap="none" dirty="0" smtClean="0"/>
              <a:t>Concept: How to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6928889" y="2267580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1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05067" y="2131441"/>
            <a:ext cx="878767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 smtClean="0"/>
              <a:t>Section 3►</a:t>
            </a:r>
          </a:p>
        </p:txBody>
      </p:sp>
      <p:sp>
        <p:nvSpPr>
          <p:cNvPr id="6" name="Oval 5"/>
          <p:cNvSpPr/>
          <p:nvPr/>
        </p:nvSpPr>
        <p:spPr>
          <a:xfrm rot="960000">
            <a:off x="8088627" y="2846315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/>
          <p:cNvSpPr/>
          <p:nvPr/>
        </p:nvSpPr>
        <p:spPr>
          <a:xfrm rot="-1380000">
            <a:off x="10101621" y="2803855"/>
            <a:ext cx="118348" cy="252000"/>
          </a:xfrm>
          <a:prstGeom prst="ellipse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8776268" y="2411596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▼</a:t>
            </a:r>
            <a:endParaRPr lang="en-US" sz="1000" dirty="0" smtClean="0"/>
          </a:p>
        </p:txBody>
      </p:sp>
      <p:sp>
        <p:nvSpPr>
          <p:cNvPr id="13" name="Rectangular Callout 12"/>
          <p:cNvSpPr/>
          <p:nvPr/>
        </p:nvSpPr>
        <p:spPr>
          <a:xfrm>
            <a:off x="6440614" y="3783996"/>
            <a:ext cx="976549" cy="553998"/>
          </a:xfrm>
          <a:prstGeom prst="wedgeRectCallout">
            <a:avLst>
              <a:gd name="adj1" fmla="val -33135"/>
              <a:gd name="adj2" fmla="val -7500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smtClean="0"/>
              <a:t>Velocity</a:t>
            </a:r>
            <a:br>
              <a:rPr lang="en-US" sz="1000" dirty="0" smtClean="0"/>
            </a:br>
            <a:r>
              <a:rPr lang="en-US" sz="1000" dirty="0" smtClean="0"/>
              <a:t>components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10254911" y="1702964"/>
            <a:ext cx="681597" cy="400110"/>
          </a:xfrm>
          <a:prstGeom prst="wedgeRectCallout">
            <a:avLst>
              <a:gd name="adj1" fmla="val 69661"/>
              <a:gd name="adj2" fmla="val -21169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Initial</a:t>
            </a:r>
          </a:p>
          <a:p>
            <a:pPr algn="ctr"/>
            <a:r>
              <a:rPr lang="en-US" sz="1000" dirty="0" smtClean="0"/>
              <a:t>Pressure</a:t>
            </a:r>
            <a:endParaRPr lang="en-US" sz="1000" dirty="0"/>
          </a:p>
        </p:txBody>
      </p:sp>
      <p:sp>
        <p:nvSpPr>
          <p:cNvPr id="16" name="Rectangular Callout 15"/>
          <p:cNvSpPr/>
          <p:nvPr/>
        </p:nvSpPr>
        <p:spPr>
          <a:xfrm>
            <a:off x="7120084" y="3284984"/>
            <a:ext cx="1370888" cy="400110"/>
          </a:xfrm>
          <a:prstGeom prst="wedgeRectCallout">
            <a:avLst>
              <a:gd name="adj1" fmla="val 22668"/>
              <a:gd name="adj2" fmla="val -916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Outlet for Section 1</a:t>
            </a:r>
          </a:p>
          <a:p>
            <a:pPr algn="ctr"/>
            <a:r>
              <a:rPr lang="en-US" sz="1000" dirty="0" smtClean="0"/>
              <a:t>Inlet fro Section 2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9905067" y="3284984"/>
            <a:ext cx="1370888" cy="400110"/>
          </a:xfrm>
          <a:prstGeom prst="wedgeRectCallout">
            <a:avLst>
              <a:gd name="adj1" fmla="val -27031"/>
              <a:gd name="adj2" fmla="val -994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000" dirty="0" smtClean="0"/>
              <a:t>Outlet for Section 2</a:t>
            </a:r>
          </a:p>
          <a:p>
            <a:pPr algn="ctr"/>
            <a:r>
              <a:rPr lang="en-US" sz="1000" dirty="0" smtClean="0"/>
              <a:t>Inlet fro Section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86744" y="4389029"/>
            <a:ext cx="1463863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Original model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(1 initial set)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92513" y="5683516"/>
            <a:ext cx="1426994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Section 1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Set for training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05178" y="5685173"/>
            <a:ext cx="1426994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Set for training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17843" y="5683516"/>
            <a:ext cx="1426994" cy="4801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Section 2</a:t>
            </a:r>
          </a:p>
          <a:p>
            <a:pPr algn="ctr">
              <a:lnSpc>
                <a:spcPct val="90000"/>
              </a:lnSpc>
            </a:pPr>
            <a:r>
              <a:rPr lang="en-US" sz="1400" dirty="0" smtClean="0"/>
              <a:t>Set for training</a:t>
            </a:r>
          </a:p>
        </p:txBody>
      </p:sp>
      <p:cxnSp>
        <p:nvCxnSpPr>
          <p:cNvPr id="24" name="Straight Arrow Connector 23"/>
          <p:cNvCxnSpPr>
            <a:stCxn id="19" idx="2"/>
            <a:endCxn id="20" idx="0"/>
          </p:cNvCxnSpPr>
          <p:nvPr/>
        </p:nvCxnSpPr>
        <p:spPr>
          <a:xfrm rot="5400000">
            <a:off x="7755165" y="4520005"/>
            <a:ext cx="814356" cy="15126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1" idx="0"/>
          </p:cNvCxnSpPr>
          <p:nvPr/>
        </p:nvCxnSpPr>
        <p:spPr>
          <a:xfrm flipH="1">
            <a:off x="8918675" y="4869160"/>
            <a:ext cx="1" cy="816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2"/>
            <a:endCxn id="22" idx="0"/>
          </p:cNvCxnSpPr>
          <p:nvPr/>
        </p:nvCxnSpPr>
        <p:spPr>
          <a:xfrm rot="16200000" flipH="1">
            <a:off x="9267830" y="4520006"/>
            <a:ext cx="814356" cy="15126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/>
          <p:cNvSpPr>
            <a:spLocks noGrp="1"/>
          </p:cNvSpPr>
          <p:nvPr>
            <p:ph idx="1"/>
          </p:nvPr>
        </p:nvSpPr>
        <p:spPr>
          <a:xfrm>
            <a:off x="1198563" y="1600200"/>
            <a:ext cx="4895849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Split the original geometry into </a:t>
            </a:r>
            <a:r>
              <a:rPr lang="en-US" dirty="0" smtClean="0"/>
              <a:t>sections (primitives)</a:t>
            </a:r>
          </a:p>
          <a:p>
            <a:pPr algn="just"/>
            <a:r>
              <a:rPr lang="en-US" dirty="0"/>
              <a:t>Use the inlet and outlet parameters of </a:t>
            </a:r>
            <a:r>
              <a:rPr lang="en-US" dirty="0" smtClean="0"/>
              <a:t>each sections </a:t>
            </a:r>
            <a:r>
              <a:rPr lang="en-US" dirty="0"/>
              <a:t>for </a:t>
            </a:r>
            <a:r>
              <a:rPr lang="en-US" dirty="0" smtClean="0"/>
              <a:t>training</a:t>
            </a:r>
          </a:p>
          <a:p>
            <a:pPr algn="just"/>
            <a:r>
              <a:rPr lang="en-US" dirty="0"/>
              <a:t>Provide </a:t>
            </a:r>
            <a:r>
              <a:rPr lang="en-US" dirty="0" smtClean="0"/>
              <a:t>information to neural network on model shape (type, length, diameter, radius) of the previous, current and next sections</a:t>
            </a:r>
          </a:p>
        </p:txBody>
      </p:sp>
      <p:cxnSp>
        <p:nvCxnSpPr>
          <p:cNvPr id="33" name="Straight Arrow Connector 23"/>
          <p:cNvCxnSpPr>
            <a:stCxn id="21" idx="0"/>
            <a:endCxn id="20" idx="0"/>
          </p:cNvCxnSpPr>
          <p:nvPr/>
        </p:nvCxnSpPr>
        <p:spPr>
          <a:xfrm rot="16200000" flipV="1">
            <a:off x="8161515" y="4928012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3"/>
          <p:cNvCxnSpPr>
            <a:stCxn id="21" idx="0"/>
            <a:endCxn id="22" idx="0"/>
          </p:cNvCxnSpPr>
          <p:nvPr/>
        </p:nvCxnSpPr>
        <p:spPr>
          <a:xfrm rot="5400000" flipH="1" flipV="1">
            <a:off x="9674179" y="4928013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3"/>
          <p:cNvCxnSpPr>
            <a:stCxn id="20" idx="2"/>
            <a:endCxn id="21" idx="2"/>
          </p:cNvCxnSpPr>
          <p:nvPr/>
        </p:nvCxnSpPr>
        <p:spPr>
          <a:xfrm rot="16200000" flipH="1">
            <a:off x="8161514" y="5408142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23"/>
          <p:cNvCxnSpPr>
            <a:stCxn id="22" idx="2"/>
            <a:endCxn id="21" idx="2"/>
          </p:cNvCxnSpPr>
          <p:nvPr/>
        </p:nvCxnSpPr>
        <p:spPr>
          <a:xfrm rot="5400000">
            <a:off x="9674180" y="5408143"/>
            <a:ext cx="1657" cy="1512665"/>
          </a:xfrm>
          <a:prstGeom prst="curvedConnector3">
            <a:avLst>
              <a:gd name="adj1" fmla="val 13896017"/>
            </a:avLst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Arc 62"/>
          <p:cNvSpPr/>
          <p:nvPr/>
        </p:nvSpPr>
        <p:spPr>
          <a:xfrm>
            <a:off x="5957674" y="5503496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flipH="1">
            <a:off x="10431339" y="5501839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flipV="1">
            <a:off x="5950396" y="5993008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/>
          <p:cNvSpPr/>
          <p:nvPr/>
        </p:nvSpPr>
        <p:spPr>
          <a:xfrm flipH="1" flipV="1">
            <a:off x="10434621" y="5993008"/>
            <a:ext cx="1420431" cy="360040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454452" y="5272406"/>
            <a:ext cx="849913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Shape info</a:t>
            </a:r>
          </a:p>
        </p:txBody>
      </p:sp>
    </p:spTree>
    <p:extLst>
      <p:ext uri="{BB962C8B-B14F-4D97-AF65-F5344CB8AC3E}">
        <p14:creationId xmlns:p14="http://schemas.microsoft.com/office/powerpoint/2010/main" val="38587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6" grpId="0" animBg="1"/>
      <p:bldP spid="11" grpId="0" animBg="1"/>
      <p:bldP spid="12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63" grpId="0" animBg="1"/>
      <p:bldP spid="64" grpId="0" animBg="1"/>
      <p:bldP spid="66" grpId="0" animBg="1"/>
      <p:bldP spid="67" grpId="0" animBg="1"/>
      <p:bldP spid="68" grpId="0"/>
    </p:bldLst>
  </p:timing>
</p:sld>
</file>

<file path=ppt/theme/theme1.xml><?xml version="1.0" encoding="utf-8"?>
<a:theme xmlns:a="http://schemas.openxmlformats.org/drawingml/2006/main" name="World count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lnSpc>
            <a:spcPct val="90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country report presentation.potx" id="{FF082492-D6CE-444E-B3E8-FB131EDFAC53}" vid="{71BD5CC8-96B3-46A6-8835-37741E8965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country report presentation</Template>
  <TotalTime>8412</TotalTime>
  <Words>3230</Words>
  <Application>Microsoft Office PowerPoint</Application>
  <PresentationFormat>Custom</PresentationFormat>
  <Paragraphs>523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ＭＳ ゴシック</vt:lpstr>
      <vt:lpstr>Arial</vt:lpstr>
      <vt:lpstr>Cambria Math</vt:lpstr>
      <vt:lpstr>Century Gothic</vt:lpstr>
      <vt:lpstr>Wingdings</vt:lpstr>
      <vt:lpstr>World country report presentation</vt:lpstr>
      <vt:lpstr>The study of DCNN method applicability to reduce routine work of a CFD-engineer</vt:lpstr>
      <vt:lpstr>Agenda</vt:lpstr>
      <vt:lpstr>Motivation</vt:lpstr>
      <vt:lpstr>Machine learning for CFD application</vt:lpstr>
      <vt:lpstr>Machine learning for CFD application</vt:lpstr>
      <vt:lpstr>Machine learning for CFD application</vt:lpstr>
      <vt:lpstr>PowerPoint Presentation</vt:lpstr>
      <vt:lpstr>Concept: Requirements</vt:lpstr>
      <vt:lpstr>Concept: How to</vt:lpstr>
      <vt:lpstr>Workflow: Data generation</vt:lpstr>
      <vt:lpstr>Workflow: Data generation</vt:lpstr>
      <vt:lpstr>Workflow: Data generation</vt:lpstr>
      <vt:lpstr>Workflow: Data generation</vt:lpstr>
      <vt:lpstr>Workflow: DCNN Model</vt:lpstr>
      <vt:lpstr>Workflow: Loss function</vt:lpstr>
      <vt:lpstr>Workflow: Inference</vt:lpstr>
      <vt:lpstr>Results: Validation</vt:lpstr>
      <vt:lpstr>Results: Validation</vt:lpstr>
      <vt:lpstr>Results: Inference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of the DCNN method applicability to reduce the routine work of a CFD-engineer</dc:title>
  <dc:creator>Stanislav Cheremisov</dc:creator>
  <cp:lastModifiedBy>Stanislav Cheremisov</cp:lastModifiedBy>
  <cp:revision>291</cp:revision>
  <dcterms:created xsi:type="dcterms:W3CDTF">2022-01-14T05:08:39Z</dcterms:created>
  <dcterms:modified xsi:type="dcterms:W3CDTF">2022-01-30T02:48:00Z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74068500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